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36"/>
  </p:notesMasterIdLst>
  <p:handoutMasterIdLst>
    <p:handoutMasterId r:id="rId37"/>
  </p:handoutMasterIdLst>
  <p:sldIdLst>
    <p:sldId id="523" r:id="rId2"/>
    <p:sldId id="380" r:id="rId3"/>
    <p:sldId id="481" r:id="rId4"/>
    <p:sldId id="548" r:id="rId5"/>
    <p:sldId id="549" r:id="rId6"/>
    <p:sldId id="480" r:id="rId7"/>
    <p:sldId id="438" r:id="rId8"/>
    <p:sldId id="483" r:id="rId9"/>
    <p:sldId id="551" r:id="rId10"/>
    <p:sldId id="526" r:id="rId11"/>
    <p:sldId id="532" r:id="rId12"/>
    <p:sldId id="531" r:id="rId13"/>
    <p:sldId id="550" r:id="rId14"/>
    <p:sldId id="527" r:id="rId15"/>
    <p:sldId id="528" r:id="rId16"/>
    <p:sldId id="524" r:id="rId17"/>
    <p:sldId id="422" r:id="rId18"/>
    <p:sldId id="533" r:id="rId19"/>
    <p:sldId id="484" r:id="rId20"/>
    <p:sldId id="534" r:id="rId21"/>
    <p:sldId id="535" r:id="rId22"/>
    <p:sldId id="536" r:id="rId23"/>
    <p:sldId id="537" r:id="rId24"/>
    <p:sldId id="538" r:id="rId25"/>
    <p:sldId id="539" r:id="rId26"/>
    <p:sldId id="540" r:id="rId27"/>
    <p:sldId id="541" r:id="rId28"/>
    <p:sldId id="542" r:id="rId29"/>
    <p:sldId id="543" r:id="rId30"/>
    <p:sldId id="545" r:id="rId31"/>
    <p:sldId id="546" r:id="rId32"/>
    <p:sldId id="547" r:id="rId33"/>
    <p:sldId id="544" r:id="rId34"/>
    <p:sldId id="291" r:id="rId35"/>
  </p:sldIdLst>
  <p:sldSz cx="9144000" cy="5143500" type="screen16x9"/>
  <p:notesSz cx="6761163" cy="9942513"/>
  <p:embeddedFontLst>
    <p:embeddedFont>
      <p:font typeface="Calibri" pitchFamily="34" charset="0"/>
      <p:regular r:id="rId38"/>
      <p:bold r:id="rId39"/>
      <p:italic r:id="rId40"/>
      <p:boldItalic r:id="rId41"/>
    </p:embeddedFont>
    <p:embeddedFont>
      <p:font typeface="楷体" pitchFamily="49" charset="-122"/>
      <p:regular r:id="rId42"/>
    </p:embeddedFont>
    <p:embeddedFont>
      <p:font typeface="黑体" pitchFamily="49" charset="-122"/>
      <p:regular r:id="rId43"/>
    </p:embeddedFont>
    <p:embeddedFont>
      <p:font typeface="Impact" pitchFamily="34" charset="0"/>
      <p:regular r:id="rId44"/>
    </p:embeddedFont>
    <p:embeddedFont>
      <p:font typeface="楷体_GB2312" charset="-122"/>
      <p:regular r:id="rId45"/>
    </p:embeddedFont>
    <p:embeddedFont>
      <p:font typeface="微软雅黑" pitchFamily="34" charset="-122"/>
      <p:regular r:id="rId46"/>
      <p:bold r:id="rId47"/>
    </p:embeddedFont>
    <p:embeddedFont>
      <p:font typeface="FZXingKai-S04" charset="-122"/>
      <p:regular r:id="rId48"/>
    </p:embeddedFont>
  </p:embeddedFontLst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  <a:srgbClr val="CC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115"/>
    <p:restoredTop sz="95063"/>
  </p:normalViewPr>
  <p:slideViewPr>
    <p:cSldViewPr showGuides="1">
      <p:cViewPr>
        <p:scale>
          <a:sx n="110" d="100"/>
          <a:sy n="110" d="100"/>
        </p:scale>
        <p:origin x="-1680" y="-564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 showFormatting="0"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9" d="100"/>
          <a:sy n="69" d="100"/>
        </p:scale>
        <p:origin x="2784" y="60"/>
      </p:cViewPr>
      <p:guideLst>
        <p:guide orient="horz" pos="3132"/>
        <p:guide pos="213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font" Target="fonts/font2.fntdata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font" Target="fonts/font5.fntdata"/><Relationship Id="rId47" Type="http://schemas.openxmlformats.org/officeDocument/2006/relationships/font" Target="fonts/font10.fntdata"/><Relationship Id="rId50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font" Target="fonts/font1.fntdata"/><Relationship Id="rId46" Type="http://schemas.openxmlformats.org/officeDocument/2006/relationships/font" Target="fonts/font9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font" Target="fonts/font4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handoutMaster" Target="handoutMasters/handoutMaster1.xml"/><Relationship Id="rId40" Type="http://schemas.openxmlformats.org/officeDocument/2006/relationships/font" Target="fonts/font3.fntdata"/><Relationship Id="rId45" Type="http://schemas.openxmlformats.org/officeDocument/2006/relationships/font" Target="fonts/font8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49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font" Target="fonts/font7.fntdata"/><Relationship Id="rId52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font" Target="fonts/font6.fntdata"/><Relationship Id="rId48" Type="http://schemas.openxmlformats.org/officeDocument/2006/relationships/font" Target="fonts/font11.fntdata"/><Relationship Id="rId8" Type="http://schemas.openxmlformats.org/officeDocument/2006/relationships/slide" Target="slides/slide7.xml"/><Relationship Id="rId51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29837" cy="49712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29761" y="0"/>
            <a:ext cx="2929837" cy="49712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B4CCDA89-7A4F-4155-A1D8-03E31DC58CD1}" type="datetimeFigureOut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t>2024/8/19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9443662"/>
            <a:ext cx="2929837" cy="4971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29761" y="9443662"/>
            <a:ext cx="2929837" cy="497126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/>
          <a:p>
            <a:pPr lvl="0" algn="r" eaLnBrk="1" hangingPunct="1">
              <a:buNone/>
            </a:pPr>
            <a:fld id="{9A0DB2DC-4C9A-4742-B13C-FB6460FD3503}" type="slidenum">
              <a:rPr lang="zh-CN" altLang="en-US" sz="1200" dirty="0"/>
              <a:pPr lvl="0" algn="r" eaLnBrk="1" hangingPunct="1">
                <a:buNone/>
              </a:pPr>
              <a:t>‹#›</a:t>
            </a:fld>
            <a:endParaRPr lang="zh-CN" altLang="en-US" sz="1200" dirty="0"/>
          </a:p>
        </p:txBody>
      </p:sp>
    </p:spTree>
    <p:extLst>
      <p:ext uri="{BB962C8B-B14F-4D97-AF65-F5344CB8AC3E}">
        <p14:creationId xmlns:p14="http://schemas.microsoft.com/office/powerpoint/2010/main" val="422029724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29837" cy="49712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29761" y="0"/>
            <a:ext cx="2929837" cy="49712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14E42637-42C4-467D-B679-20A8D13FE083}" type="datetimeFigureOut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t>2024/8/19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263" y="746125"/>
            <a:ext cx="6624637" cy="3727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76117" y="4722694"/>
            <a:ext cx="5408930" cy="4474131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norm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单击此处编辑母版文本样式</a:t>
            </a: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第二级</a:t>
            </a:r>
          </a:p>
          <a:p>
            <a:pPr marL="914400" marR="0" lvl="2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第三级</a:t>
            </a:r>
          </a:p>
          <a:p>
            <a:pPr marL="1371600" marR="0" lvl="3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第四级</a:t>
            </a:r>
          </a:p>
          <a:p>
            <a:pPr marL="1828800" marR="0" lvl="4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443662"/>
            <a:ext cx="2929837" cy="4971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29761" y="9443662"/>
            <a:ext cx="2929837" cy="497126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/>
          <a:p>
            <a:pPr lvl="0" algn="r" eaLnBrk="1" hangingPunct="1">
              <a:buNone/>
            </a:pPr>
            <a:fld id="{9A0DB2DC-4C9A-4742-B13C-FB6460FD3503}" type="slidenum">
              <a:rPr lang="zh-CN" altLang="en-US" sz="1200" dirty="0"/>
              <a:pPr lvl="0" algn="r" eaLnBrk="1" hangingPunct="1">
                <a:buNone/>
              </a:pPr>
              <a:t>‹#›</a:t>
            </a:fld>
            <a:endParaRPr lang="zh-CN" altLang="en-US" sz="1200" dirty="0"/>
          </a:p>
        </p:txBody>
      </p:sp>
    </p:spTree>
    <p:extLst>
      <p:ext uri="{BB962C8B-B14F-4D97-AF65-F5344CB8AC3E}">
        <p14:creationId xmlns:p14="http://schemas.microsoft.com/office/powerpoint/2010/main" val="93828599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7278628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random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random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random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random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random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random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random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random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random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random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random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random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random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random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random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random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random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random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random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random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random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random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random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random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random/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random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random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random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random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random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random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 advTm="0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random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image" Target="../media/image3.png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6150843" y="108719"/>
            <a:ext cx="158417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学会记事</a:t>
            </a: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/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7" name="图片 2"/>
          <p:cNvPicPr>
            <a:picLocks noChangeAspect="1" noChangeArrowheads="1"/>
          </p:cNvPicPr>
          <p:nvPr userDrawn="1"/>
        </p:nvPicPr>
        <p:blipFill>
          <a:blip r:embed="rId3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03750"/>
            <a:ext cx="91440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2" descr="C:\Users\Administrator\Desktop\初中七彩课堂图标.png"/>
          <p:cNvPicPr>
            <a:picLocks noChangeAspect="1" noChangeArrowheads="1"/>
          </p:cNvPicPr>
          <p:nvPr userDrawn="1"/>
        </p:nvPicPr>
        <p:blipFill>
          <a:blip r:embed="rId3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6580" y="51470"/>
            <a:ext cx="1440270" cy="5815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Administrator\Desktop\1.png"/>
          <p:cNvPicPr>
            <a:picLocks noChangeAspect="1" noChangeArrowheads="1"/>
          </p:cNvPicPr>
          <p:nvPr userDrawn="1"/>
        </p:nvPicPr>
        <p:blipFill>
          <a:blip r:embed="rId37" cstate="print"/>
          <a:srcRect/>
          <a:stretch>
            <a:fillRect/>
          </a:stretch>
        </p:blipFill>
        <p:spPr bwMode="auto">
          <a:xfrm>
            <a:off x="7682160" y="3694137"/>
            <a:ext cx="1498352" cy="1541909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703" r:id="rId11"/>
    <p:sldLayoutId id="2147483704" r:id="rId12"/>
    <p:sldLayoutId id="2147483705" r:id="rId13"/>
    <p:sldLayoutId id="2147483706" r:id="rId14"/>
    <p:sldLayoutId id="2147483707" r:id="rId15"/>
    <p:sldLayoutId id="2147483708" r:id="rId16"/>
    <p:sldLayoutId id="2147483709" r:id="rId17"/>
    <p:sldLayoutId id="2147483711" r:id="rId18"/>
    <p:sldLayoutId id="2147483712" r:id="rId19"/>
    <p:sldLayoutId id="2147483713" r:id="rId20"/>
    <p:sldLayoutId id="2147483714" r:id="rId21"/>
    <p:sldLayoutId id="2147483715" r:id="rId22"/>
    <p:sldLayoutId id="2147483716" r:id="rId23"/>
    <p:sldLayoutId id="2147483717" r:id="rId24"/>
    <p:sldLayoutId id="2147483718" r:id="rId25"/>
    <p:sldLayoutId id="2147483719" r:id="rId26"/>
    <p:sldLayoutId id="2147483720" r:id="rId27"/>
    <p:sldLayoutId id="2147483721" r:id="rId28"/>
    <p:sldLayoutId id="2147483722" r:id="rId29"/>
    <p:sldLayoutId id="2147483723" r:id="rId30"/>
    <p:sldLayoutId id="2147483724" r:id="rId31"/>
    <p:sldLayoutId id="2147483725" r:id="rId32"/>
    <p:sldLayoutId id="2147483726" r:id="rId33"/>
  </p:sldLayoutIdLst>
  <p:transition spd="slow">
    <p:random/>
  </p:transition>
  <p:hf sldNum="0" hdr="0" ftr="0" dt="0"/>
  <p:txStyles>
    <p:titleStyle>
      <a:lvl1pPr algn="ctr" defTabSz="685800" rtl="0" eaLnBrk="0" fontAlgn="base" hangingPunct="0"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685800" rtl="0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Impact" panose="020B0806030902050204" pitchFamily="34" charset="0"/>
          <a:ea typeface="微软雅黑" panose="020B0503020204020204" pitchFamily="34" charset="-122"/>
        </a:defRPr>
      </a:lvl2pPr>
      <a:lvl3pPr algn="ctr" defTabSz="685800" rtl="0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Impact" panose="020B0806030902050204" pitchFamily="34" charset="0"/>
          <a:ea typeface="微软雅黑" panose="020B0503020204020204" pitchFamily="34" charset="-122"/>
        </a:defRPr>
      </a:lvl3pPr>
      <a:lvl4pPr algn="ctr" defTabSz="685800" rtl="0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Impact" panose="020B0806030902050204" pitchFamily="34" charset="0"/>
          <a:ea typeface="微软雅黑" panose="020B0503020204020204" pitchFamily="34" charset="-122"/>
        </a:defRPr>
      </a:lvl4pPr>
      <a:lvl5pPr algn="ctr" defTabSz="685800" rtl="0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Impact" panose="020B0806030902050204" pitchFamily="34" charset="0"/>
          <a:ea typeface="微软雅黑" panose="020B0503020204020204" pitchFamily="34" charset="-122"/>
        </a:defRPr>
      </a:lvl5pPr>
      <a:lvl6pPr marL="457200" algn="ctr" defTabSz="685800" rtl="0" fontAlgn="base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Impact" panose="020B0806030902050204" pitchFamily="34" charset="0"/>
          <a:ea typeface="微软雅黑" panose="020B0503020204020204" pitchFamily="34" charset="-122"/>
        </a:defRPr>
      </a:lvl6pPr>
      <a:lvl7pPr marL="914400" algn="ctr" defTabSz="685800" rtl="0" fontAlgn="base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Impact" panose="020B0806030902050204" pitchFamily="34" charset="0"/>
          <a:ea typeface="微软雅黑" panose="020B0503020204020204" pitchFamily="34" charset="-122"/>
        </a:defRPr>
      </a:lvl7pPr>
      <a:lvl8pPr marL="1371600" algn="ctr" defTabSz="685800" rtl="0" fontAlgn="base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Impact" panose="020B0806030902050204" pitchFamily="34" charset="0"/>
          <a:ea typeface="微软雅黑" panose="020B0503020204020204" pitchFamily="34" charset="-122"/>
        </a:defRPr>
      </a:lvl8pPr>
      <a:lvl9pPr marL="1828800" algn="ctr" defTabSz="685800" rtl="0" fontAlgn="base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Impact" panose="020B0806030902050204" pitchFamily="34" charset="0"/>
          <a:ea typeface="微软雅黑" panose="020B0503020204020204" pitchFamily="34" charset="-122"/>
        </a:defRPr>
      </a:lvl9pPr>
    </p:titleStyle>
    <p:bodyStyle>
      <a:lvl1pPr marL="257175" indent="-257175" algn="l" defTabSz="6858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530" indent="-214630" algn="l" defTabSz="6858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9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0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0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1547664" y="1773044"/>
            <a:ext cx="5842635" cy="877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51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宋体" panose="02010600030101010101" pitchFamily="2" charset="-122"/>
              </a:rPr>
              <a:t>写作  学</a:t>
            </a:r>
            <a:r>
              <a:rPr lang="zh-CN" altLang="en-US" sz="51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宋体" panose="02010600030101010101" pitchFamily="2" charset="-122"/>
              </a:rPr>
              <a:t>会记事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99091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6" y="1851670"/>
            <a:ext cx="3358155" cy="3089503"/>
          </a:xfrm>
          <a:prstGeom prst="rect">
            <a:avLst/>
          </a:prstGeom>
        </p:spPr>
      </p:pic>
      <p:grpSp>
        <p:nvGrpSpPr>
          <p:cNvPr id="4" name="组合 1"/>
          <p:cNvGrpSpPr>
            <a:grpSpLocks/>
          </p:cNvGrpSpPr>
          <p:nvPr/>
        </p:nvGrpSpPr>
        <p:grpSpPr bwMode="auto">
          <a:xfrm>
            <a:off x="58738" y="50800"/>
            <a:ext cx="1920875" cy="369332"/>
            <a:chOff x="58738" y="50800"/>
            <a:chExt cx="1920875" cy="369332"/>
          </a:xfrm>
        </p:grpSpPr>
        <p:sp>
          <p:nvSpPr>
            <p:cNvPr id="5" name="圆角矩形 4">
              <a:extLst/>
            </p:cNvPr>
            <p:cNvSpPr/>
            <p:nvPr/>
          </p:nvSpPr>
          <p:spPr>
            <a:xfrm>
              <a:off x="58738" y="98425"/>
              <a:ext cx="1920875" cy="312738"/>
            </a:xfrm>
            <a:prstGeom prst="round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b="1"/>
            </a:p>
          </p:txBody>
        </p:sp>
        <p:sp>
          <p:nvSpPr>
            <p:cNvPr id="7" name="文本框 1"/>
            <p:cNvSpPr txBox="1">
              <a:spLocks noChangeArrowheads="1"/>
            </p:cNvSpPr>
            <p:nvPr/>
          </p:nvSpPr>
          <p:spPr bwMode="auto">
            <a:xfrm>
              <a:off x="117475" y="50800"/>
              <a:ext cx="1800493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r>
                <a:rPr kumimoji="1" lang="zh-CN" altLang="en-US" b="1" dirty="0">
                  <a:solidFill>
                    <a:schemeClr val="bg1"/>
                  </a:solidFill>
                  <a:latin typeface="宋体" pitchFamily="2" charset="-122"/>
                </a:rPr>
                <a:t>七年级语文上册</a:t>
              </a:r>
            </a:p>
          </p:txBody>
        </p:sp>
      </p:grpSp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467544" y="339502"/>
            <a:ext cx="7954084" cy="45012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zh-CN" altLang="en-US" sz="2400" b="1" dirty="0">
                <a:latin typeface="楷体" pitchFamily="49" charset="-122"/>
                <a:ea typeface="楷体" pitchFamily="49" charset="-122"/>
                <a:cs typeface="楷体_GB2312" panose="02010609030101010101" charset="-122"/>
              </a:rPr>
              <a:t>（二）</a:t>
            </a:r>
          </a:p>
          <a:p>
            <a:pPr>
              <a:lnSpc>
                <a:spcPts val="3480"/>
              </a:lnSpc>
            </a:pPr>
            <a:r>
              <a:rPr lang="zh-CN" altLang="en-US" sz="2400" b="1" dirty="0">
                <a:latin typeface="楷体" pitchFamily="49" charset="-122"/>
                <a:ea typeface="楷体" pitchFamily="49" charset="-122"/>
                <a:cs typeface="楷体_GB2312" panose="02010609030101010101" charset="-122"/>
              </a:rPr>
              <a:t>　　那是去年岁末的一个清晨，气温特别低。我刚刚起床，突然门铃响了，我非常吃惊，要知道那时还不到六点，会是谁呢？疑惑中打开门，我愣住了，是母亲！只见她一手扶着门楣，一手提着一个红色暖瓶，气喘吁吁地站在门口，头发凌乱，脸上有被风刺过的痕迹。 </a:t>
            </a:r>
          </a:p>
          <a:p>
            <a:pPr>
              <a:lnSpc>
                <a:spcPts val="3480"/>
              </a:lnSpc>
            </a:pPr>
            <a:r>
              <a:rPr lang="zh-CN" altLang="en-US" sz="2400" b="1" dirty="0">
                <a:latin typeface="楷体" pitchFamily="49" charset="-122"/>
                <a:ea typeface="楷体" pitchFamily="49" charset="-122"/>
                <a:cs typeface="楷体_GB2312" panose="02010609030101010101" charset="-122"/>
              </a:rPr>
              <a:t>　　见我开了门，母亲边走进来边说：“幸好赶上了，我还怕你们都走了呢。我煨了些骨头汤，快趁热喝了暖暖身子，好去上课。”说话间母亲已将骨头汤分成三碗，端到餐桌上。</a:t>
            </a:r>
          </a:p>
        </p:txBody>
      </p:sp>
      <p:grpSp>
        <p:nvGrpSpPr>
          <p:cNvPr id="7" name="组合 9"/>
          <p:cNvGrpSpPr>
            <a:grpSpLocks/>
          </p:cNvGrpSpPr>
          <p:nvPr/>
        </p:nvGrpSpPr>
        <p:grpSpPr bwMode="auto">
          <a:xfrm>
            <a:off x="25017" y="-20538"/>
            <a:ext cx="2006600" cy="522288"/>
            <a:chOff x="70" y="-63"/>
            <a:chExt cx="3160" cy="824"/>
          </a:xfrm>
        </p:grpSpPr>
        <p:sp>
          <p:nvSpPr>
            <p:cNvPr id="8" name="文本框 6"/>
            <p:cNvSpPr txBox="1">
              <a:spLocks noChangeArrowheads="1"/>
            </p:cNvSpPr>
            <p:nvPr/>
          </p:nvSpPr>
          <p:spPr bwMode="auto">
            <a:xfrm>
              <a:off x="678" y="-63"/>
              <a:ext cx="2552" cy="8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kumimoji="1" lang="zh-CN" altLang="en-US" sz="2800">
                  <a:latin typeface="黑体" panose="02010609060101010101" pitchFamily="49" charset="-122"/>
                  <a:ea typeface="黑体" panose="02010609060101010101" pitchFamily="49" charset="-122"/>
                </a:rPr>
                <a:t>精读细研</a:t>
              </a:r>
            </a:p>
          </p:txBody>
        </p:sp>
        <p:cxnSp>
          <p:nvCxnSpPr>
            <p:cNvPr id="9" name="直线连接符 9"/>
            <p:cNvCxnSpPr/>
            <p:nvPr/>
          </p:nvCxnSpPr>
          <p:spPr>
            <a:xfrm>
              <a:off x="70" y="701"/>
              <a:ext cx="3160" cy="0"/>
            </a:xfrm>
            <a:prstGeom prst="line">
              <a:avLst/>
            </a:prstGeom>
            <a:ln>
              <a:solidFill>
                <a:srgbClr val="0FB746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菱形 9"/>
            <p:cNvSpPr/>
            <p:nvPr/>
          </p:nvSpPr>
          <p:spPr>
            <a:xfrm>
              <a:off x="125" y="147"/>
              <a:ext cx="553" cy="554"/>
            </a:xfrm>
            <a:prstGeom prst="diamond">
              <a:avLst/>
            </a:prstGeom>
            <a:solidFill>
              <a:srgbClr val="0FB746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kumimoji="1" lang="zh-CN" altLang="en-US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395536" y="483518"/>
            <a:ext cx="8275955" cy="424731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25000"/>
              </a:lnSpc>
            </a:pPr>
            <a:r>
              <a:rPr lang="zh-CN" altLang="en-US" sz="2400" b="1" dirty="0">
                <a:latin typeface="楷体" pitchFamily="49" charset="-122"/>
                <a:ea typeface="楷体" pitchFamily="49" charset="-122"/>
                <a:cs typeface="楷体_GB2312" panose="02010609030101010101" charset="-122"/>
              </a:rPr>
              <a:t>　　我这才想起前些天和母亲通电话，随口说起想喝骨头汤的事，没想到母亲竟记住了。我轻轻喝了一口还冒着热气的骨头汤，心里一阵感动。真不知我那日渐衰老的母亲为了这飘香的骨头汤动了番怎样的心思。她一定昨晚就计划好了今早的行程，要早早起来热好汤，要赶上近十里的路程准时送到。隆冬的清晨，凛冽的寒风，年近六旬的老人，那是怎样一幅感人至深的画面？更何况她还要拖着患有类风湿性关节炎的双腿匆匆爬上六楼……我不能再想下去了，泪水早已模糊了我的双眼，我忙掩饰着大口喝汤。再看丈夫</a:t>
            </a:r>
            <a:r>
              <a:rPr lang="en-US" altLang="zh-CN" sz="2400" b="1" dirty="0">
                <a:latin typeface="楷体" pitchFamily="49" charset="-122"/>
                <a:ea typeface="楷体" pitchFamily="49" charset="-122"/>
                <a:cs typeface="楷体_GB2312" panose="02010609030101010101" charset="-122"/>
              </a:rPr>
              <a:t>,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  <a:cs typeface="楷体_GB2312" panose="02010609030101010101" charset="-122"/>
              </a:rPr>
              <a:t>显然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  <a:cs typeface="楷体_GB2312" panose="02010609030101010101" charset="-122"/>
              </a:rPr>
              <a:t>也</a:t>
            </a:r>
            <a:endParaRPr lang="zh-CN" altLang="en-US" sz="2400" b="1" dirty="0">
              <a:latin typeface="楷体" pitchFamily="49" charset="-122"/>
              <a:ea typeface="楷体" pitchFamily="49" charset="-122"/>
              <a:cs typeface="楷体_GB2312" panose="02010609030101010101" charset="-122"/>
            </a:endParaRPr>
          </a:p>
        </p:txBody>
      </p:sp>
      <p:grpSp>
        <p:nvGrpSpPr>
          <p:cNvPr id="7" name="组合 9"/>
          <p:cNvGrpSpPr>
            <a:grpSpLocks/>
          </p:cNvGrpSpPr>
          <p:nvPr/>
        </p:nvGrpSpPr>
        <p:grpSpPr bwMode="auto">
          <a:xfrm>
            <a:off x="25017" y="-43974"/>
            <a:ext cx="2006600" cy="522288"/>
            <a:chOff x="70" y="-63"/>
            <a:chExt cx="3160" cy="824"/>
          </a:xfrm>
        </p:grpSpPr>
        <p:sp>
          <p:nvSpPr>
            <p:cNvPr id="8" name="文本框 6"/>
            <p:cNvSpPr txBox="1">
              <a:spLocks noChangeArrowheads="1"/>
            </p:cNvSpPr>
            <p:nvPr/>
          </p:nvSpPr>
          <p:spPr bwMode="auto">
            <a:xfrm>
              <a:off x="678" y="-63"/>
              <a:ext cx="2552" cy="8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kumimoji="1" lang="zh-CN" altLang="en-US" sz="2800">
                  <a:latin typeface="黑体" panose="02010609060101010101" pitchFamily="49" charset="-122"/>
                  <a:ea typeface="黑体" panose="02010609060101010101" pitchFamily="49" charset="-122"/>
                </a:rPr>
                <a:t>精读细研</a:t>
              </a:r>
            </a:p>
          </p:txBody>
        </p:sp>
        <p:cxnSp>
          <p:nvCxnSpPr>
            <p:cNvPr id="9" name="直线连接符 9"/>
            <p:cNvCxnSpPr/>
            <p:nvPr/>
          </p:nvCxnSpPr>
          <p:spPr>
            <a:xfrm>
              <a:off x="70" y="701"/>
              <a:ext cx="3160" cy="0"/>
            </a:xfrm>
            <a:prstGeom prst="line">
              <a:avLst/>
            </a:prstGeom>
            <a:ln>
              <a:solidFill>
                <a:srgbClr val="0FB746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菱形 9"/>
            <p:cNvSpPr/>
            <p:nvPr/>
          </p:nvSpPr>
          <p:spPr>
            <a:xfrm>
              <a:off x="125" y="147"/>
              <a:ext cx="553" cy="554"/>
            </a:xfrm>
            <a:prstGeom prst="diamond">
              <a:avLst/>
            </a:prstGeom>
            <a:solidFill>
              <a:srgbClr val="0FB746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kumimoji="1" lang="zh-CN" altLang="en-US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539552" y="695474"/>
            <a:ext cx="821537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20000"/>
              </a:lnSpc>
            </a:pPr>
            <a:r>
              <a:rPr lang="zh-CN" altLang="en-US" sz="2400" b="1" dirty="0" smtClean="0">
                <a:latin typeface="楷体" pitchFamily="49" charset="-122"/>
                <a:ea typeface="楷体" pitchFamily="49" charset="-122"/>
                <a:cs typeface="楷体_GB2312" panose="02010609030101010101" charset="-122"/>
              </a:rPr>
              <a:t>被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  <a:cs typeface="楷体_GB2312" panose="02010609030101010101" charset="-122"/>
              </a:rPr>
              <a:t>母亲的举止感动了，一改往日的幽默，只一言不发地埋头喝汤。只有少不懂事的儿子直嚷着汤好喝，还缠着让外婆也喝一口。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当母亲执意把我们推出门去，自己在屋内收拾残局的时候，我知道母亲又一次用她的方式在我的心中种下了一棵亲情树，从那一刻起我的整个生命都是春暖花开。 </a:t>
            </a:r>
          </a:p>
        </p:txBody>
      </p:sp>
      <p:sp>
        <p:nvSpPr>
          <p:cNvPr id="4" name="矩形 3"/>
          <p:cNvSpPr/>
          <p:nvPr/>
        </p:nvSpPr>
        <p:spPr>
          <a:xfrm>
            <a:off x="179512" y="3147814"/>
            <a:ext cx="856895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000" b="1" dirty="0">
                <a:solidFill>
                  <a:prstClr val="black"/>
                </a:solidFill>
                <a:latin typeface="宋体" pitchFamily="2" charset="-122"/>
              </a:rPr>
              <a:t>    </a:t>
            </a:r>
            <a:r>
              <a:rPr lang="zh-CN" altLang="en-US" sz="2000" b="1" dirty="0">
                <a:solidFill>
                  <a:srgbClr val="0000CC"/>
                </a:solidFill>
                <a:latin typeface="宋体" pitchFamily="2" charset="-122"/>
              </a:rPr>
              <a:t>两篇短文写的是同一件事，都是日常生活中发生的合乎现实的真实的事，但第二篇更能打动人。为什么呢？因为第二篇显得更情真意切。它是如何做到的？对比阅读，我们不难领悟到一些说真话、抒真情的方法。</a:t>
            </a:r>
            <a:endParaRPr lang="zh-CN" altLang="en-US" sz="2000" dirty="0">
              <a:solidFill>
                <a:srgbClr val="0000CC"/>
              </a:solidFill>
              <a:latin typeface="宋体" pitchFamily="2" charset="-122"/>
            </a:endParaRPr>
          </a:p>
        </p:txBody>
      </p:sp>
      <p:grpSp>
        <p:nvGrpSpPr>
          <p:cNvPr id="5" name="组合 9"/>
          <p:cNvGrpSpPr>
            <a:grpSpLocks/>
          </p:cNvGrpSpPr>
          <p:nvPr/>
        </p:nvGrpSpPr>
        <p:grpSpPr bwMode="auto">
          <a:xfrm>
            <a:off x="25017" y="-43974"/>
            <a:ext cx="2006600" cy="522288"/>
            <a:chOff x="70" y="-63"/>
            <a:chExt cx="3160" cy="824"/>
          </a:xfrm>
        </p:grpSpPr>
        <p:sp>
          <p:nvSpPr>
            <p:cNvPr id="7" name="文本框 6"/>
            <p:cNvSpPr txBox="1">
              <a:spLocks noChangeArrowheads="1"/>
            </p:cNvSpPr>
            <p:nvPr/>
          </p:nvSpPr>
          <p:spPr bwMode="auto">
            <a:xfrm>
              <a:off x="678" y="-63"/>
              <a:ext cx="2552" cy="8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kumimoji="1" lang="zh-CN" altLang="en-US" sz="2800">
                  <a:latin typeface="黑体" panose="02010609060101010101" pitchFamily="49" charset="-122"/>
                  <a:ea typeface="黑体" panose="02010609060101010101" pitchFamily="49" charset="-122"/>
                </a:rPr>
                <a:t>精读细研</a:t>
              </a:r>
            </a:p>
          </p:txBody>
        </p:sp>
        <p:cxnSp>
          <p:nvCxnSpPr>
            <p:cNvPr id="8" name="直线连接符 9"/>
            <p:cNvCxnSpPr/>
            <p:nvPr/>
          </p:nvCxnSpPr>
          <p:spPr>
            <a:xfrm>
              <a:off x="70" y="701"/>
              <a:ext cx="3160" cy="0"/>
            </a:xfrm>
            <a:prstGeom prst="line">
              <a:avLst/>
            </a:prstGeom>
            <a:ln>
              <a:solidFill>
                <a:srgbClr val="0FB746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菱形 8"/>
            <p:cNvSpPr/>
            <p:nvPr/>
          </p:nvSpPr>
          <p:spPr>
            <a:xfrm>
              <a:off x="125" y="147"/>
              <a:ext cx="553" cy="554"/>
            </a:xfrm>
            <a:prstGeom prst="diamond">
              <a:avLst/>
            </a:prstGeom>
            <a:solidFill>
              <a:srgbClr val="0FB746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kumimoji="1" lang="zh-CN" altLang="en-US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1100110" y="1707654"/>
            <a:ext cx="7158093" cy="222176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　　有人说生活太平淡了，没有什么好写的，事实刚好相反，这平淡的生活里有很多动人的小事是最能打动人心的，我们选取其中一些镜头写下来就可以了，这样就达到了说真话的基本要求了。</a:t>
            </a:r>
          </a:p>
        </p:txBody>
      </p:sp>
      <p:sp>
        <p:nvSpPr>
          <p:cNvPr id="5" name="矩形 4"/>
          <p:cNvSpPr/>
          <p:nvPr/>
        </p:nvSpPr>
        <p:spPr>
          <a:xfrm>
            <a:off x="1142976" y="843558"/>
            <a:ext cx="707236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b="1" dirty="0">
                <a:solidFill>
                  <a:srgbClr val="FF0000"/>
                </a:solidFill>
              </a:rPr>
              <a:t>1. 写真实的事，写熟悉的内容（从生活中借鉴）。</a:t>
            </a:r>
            <a:endParaRPr lang="zh-CN" altLang="en-US" dirty="0"/>
          </a:p>
        </p:txBody>
      </p:sp>
      <p:grpSp>
        <p:nvGrpSpPr>
          <p:cNvPr id="8" name="组合 9"/>
          <p:cNvGrpSpPr>
            <a:grpSpLocks/>
          </p:cNvGrpSpPr>
          <p:nvPr/>
        </p:nvGrpSpPr>
        <p:grpSpPr bwMode="auto">
          <a:xfrm>
            <a:off x="-19863" y="-92546"/>
            <a:ext cx="2006600" cy="522288"/>
            <a:chOff x="70" y="-63"/>
            <a:chExt cx="3160" cy="824"/>
          </a:xfrm>
        </p:grpSpPr>
        <p:sp>
          <p:nvSpPr>
            <p:cNvPr id="9" name="文本框 6"/>
            <p:cNvSpPr txBox="1">
              <a:spLocks noChangeArrowheads="1"/>
            </p:cNvSpPr>
            <p:nvPr/>
          </p:nvSpPr>
          <p:spPr bwMode="auto">
            <a:xfrm>
              <a:off x="678" y="-63"/>
              <a:ext cx="2552" cy="8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kumimoji="1" lang="zh-CN" altLang="en-US" sz="2800">
                  <a:latin typeface="黑体" panose="02010609060101010101" pitchFamily="49" charset="-122"/>
                  <a:ea typeface="黑体" panose="02010609060101010101" pitchFamily="49" charset="-122"/>
                </a:rPr>
                <a:t>精读细研</a:t>
              </a:r>
            </a:p>
          </p:txBody>
        </p:sp>
        <p:cxnSp>
          <p:nvCxnSpPr>
            <p:cNvPr id="10" name="直线连接符 9"/>
            <p:cNvCxnSpPr/>
            <p:nvPr/>
          </p:nvCxnSpPr>
          <p:spPr>
            <a:xfrm>
              <a:off x="70" y="701"/>
              <a:ext cx="3160" cy="0"/>
            </a:xfrm>
            <a:prstGeom prst="line">
              <a:avLst/>
            </a:prstGeom>
            <a:ln>
              <a:solidFill>
                <a:srgbClr val="0FB746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菱形 10"/>
            <p:cNvSpPr/>
            <p:nvPr/>
          </p:nvSpPr>
          <p:spPr>
            <a:xfrm>
              <a:off x="125" y="147"/>
              <a:ext cx="553" cy="554"/>
            </a:xfrm>
            <a:prstGeom prst="diamond">
              <a:avLst/>
            </a:prstGeom>
            <a:solidFill>
              <a:srgbClr val="0FB746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kumimoji="1" lang="zh-CN" altLang="en-US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60326465"/>
      </p:ext>
    </p:extLst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23528" y="987574"/>
            <a:ext cx="8396605" cy="388824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ts val="3680"/>
              </a:lnSpc>
            </a:pP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　　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  <a:cs typeface="楷体_GB2312" panose="02010609030101010101" charset="-122"/>
              </a:rPr>
              <a:t>第二篇文章之所以更动人，是因为文中写得更具体，抓住“动情点”——母爱的感人细节，</a:t>
            </a: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_GB2312" panose="02010609030101010101" charset="-122"/>
              </a:rPr>
              <a:t>展开详细的描写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  <a:cs typeface="楷体_GB2312" panose="02010609030101010101" charset="-122"/>
              </a:rPr>
              <a:t>，写出了自己的真切感受，做到了说真话，抒真情。例如：开头母亲的肖像描写、动作描写；母亲在冬日清晨</a:t>
            </a: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_GB2312" panose="02010609030101010101" charset="-122"/>
              </a:rPr>
              <a:t>赶了近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  <a:cs typeface="楷体_GB2312" panose="02010609030101010101" charset="-122"/>
              </a:rPr>
              <a:t>十里的路程给“我们”送骨头汤；母亲拖着患有类风湿性关节炎的双腿气喘吁吁地爬上六楼；“我”无意中的一句话母亲竟然记住了……正是这些细致的生活细节描写使文章显得更加真实，情意浓浓</a:t>
            </a: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_GB2312" panose="02010609030101010101" charset="-122"/>
              </a:rPr>
              <a:t>，才能够打动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  <a:cs typeface="楷体_GB2312" panose="02010609030101010101" charset="-122"/>
              </a:rPr>
              <a:t>读者。</a:t>
            </a:r>
          </a:p>
        </p:txBody>
      </p:sp>
      <p:sp>
        <p:nvSpPr>
          <p:cNvPr id="3" name="矩形 2"/>
          <p:cNvSpPr/>
          <p:nvPr/>
        </p:nvSpPr>
        <p:spPr>
          <a:xfrm>
            <a:off x="928662" y="571486"/>
            <a:ext cx="464347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b="1" dirty="0">
                <a:solidFill>
                  <a:srgbClr val="FF0000"/>
                </a:solidFill>
              </a:rPr>
              <a:t>2. 抓住打动人心的细节来写。</a:t>
            </a:r>
            <a:endParaRPr lang="zh-CN" altLang="en-US" dirty="0"/>
          </a:p>
        </p:txBody>
      </p:sp>
      <p:grpSp>
        <p:nvGrpSpPr>
          <p:cNvPr id="5" name="组合 9"/>
          <p:cNvGrpSpPr>
            <a:grpSpLocks/>
          </p:cNvGrpSpPr>
          <p:nvPr/>
        </p:nvGrpSpPr>
        <p:grpSpPr bwMode="auto">
          <a:xfrm>
            <a:off x="-19863" y="-92546"/>
            <a:ext cx="2006600" cy="522288"/>
            <a:chOff x="70" y="-63"/>
            <a:chExt cx="3160" cy="824"/>
          </a:xfrm>
        </p:grpSpPr>
        <p:sp>
          <p:nvSpPr>
            <p:cNvPr id="6" name="文本框 6"/>
            <p:cNvSpPr txBox="1">
              <a:spLocks noChangeArrowheads="1"/>
            </p:cNvSpPr>
            <p:nvPr/>
          </p:nvSpPr>
          <p:spPr bwMode="auto">
            <a:xfrm>
              <a:off x="678" y="-63"/>
              <a:ext cx="2552" cy="8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kumimoji="1" lang="zh-CN" altLang="en-US" sz="2800">
                  <a:latin typeface="黑体" panose="02010609060101010101" pitchFamily="49" charset="-122"/>
                  <a:ea typeface="黑体" panose="02010609060101010101" pitchFamily="49" charset="-122"/>
                </a:rPr>
                <a:t>精读细研</a:t>
              </a:r>
            </a:p>
          </p:txBody>
        </p:sp>
        <p:cxnSp>
          <p:nvCxnSpPr>
            <p:cNvPr id="7" name="直线连接符 9"/>
            <p:cNvCxnSpPr/>
            <p:nvPr/>
          </p:nvCxnSpPr>
          <p:spPr>
            <a:xfrm>
              <a:off x="70" y="701"/>
              <a:ext cx="3160" cy="0"/>
            </a:xfrm>
            <a:prstGeom prst="line">
              <a:avLst/>
            </a:prstGeom>
            <a:ln>
              <a:solidFill>
                <a:srgbClr val="0FB746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菱形 7"/>
            <p:cNvSpPr/>
            <p:nvPr/>
          </p:nvSpPr>
          <p:spPr>
            <a:xfrm>
              <a:off x="125" y="147"/>
              <a:ext cx="553" cy="554"/>
            </a:xfrm>
            <a:prstGeom prst="diamond">
              <a:avLst/>
            </a:prstGeom>
            <a:solidFill>
              <a:srgbClr val="0FB746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kumimoji="1" lang="zh-CN" altLang="en-US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469265" y="483706"/>
            <a:ext cx="8396605" cy="388824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ts val="3680"/>
              </a:lnSpc>
            </a:pP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  <a:cs typeface="楷体_GB2312" panose="02010609030101010101" charset="-122"/>
              </a:rPr>
              <a:t>    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  <a:cs typeface="楷体_GB2312" panose="02010609030101010101" charset="-122"/>
              </a:rPr>
              <a:t>所以要想抒真情，必须捕捉动情点。从熟悉的人和事中搜寻那些曾经让你鼻子一酸、心灵一震甚至让你的灵魂受到洗礼的真人真事，一个眼神、一个动作、一声叹息、一串眼泪、一个背影……都可以写</a:t>
            </a: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_GB2312" panose="02010609030101010101" charset="-122"/>
              </a:rPr>
              <a:t>到作文中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  <a:cs typeface="楷体_GB2312" panose="02010609030101010101" charset="-122"/>
              </a:rPr>
              <a:t>。只有大胆地说真话，抒真情，只有先打动自己，方能打动别人。</a:t>
            </a:r>
          </a:p>
          <a:p>
            <a:pPr>
              <a:lnSpc>
                <a:spcPts val="3680"/>
              </a:lnSpc>
            </a:pP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  <a:cs typeface="楷体_GB2312" panose="02010609030101010101" charset="-122"/>
              </a:rPr>
              <a:t>　　学会记事</a:t>
            </a: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_GB2312" panose="02010609030101010101" charset="-122"/>
              </a:rPr>
              <a:t>就是从自己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  <a:cs typeface="楷体_GB2312" panose="02010609030101010101" charset="-122"/>
              </a:rPr>
              <a:t>亲身经历</a:t>
            </a: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_GB2312" panose="02010609030101010101" charset="-122"/>
              </a:rPr>
              <a:t>或耳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  <a:cs typeface="楷体_GB2312" panose="02010609030101010101" charset="-122"/>
              </a:rPr>
              <a:t>闻目睹的事写起，抒发真情实感，记下生活中的点点滴滴，喜怒哀乐，可详可略。坚持练习，时间长了就会熟能生巧，掌握记事的方法。</a:t>
            </a:r>
          </a:p>
        </p:txBody>
      </p:sp>
      <p:grpSp>
        <p:nvGrpSpPr>
          <p:cNvPr id="4" name="组合 9"/>
          <p:cNvGrpSpPr>
            <a:grpSpLocks/>
          </p:cNvGrpSpPr>
          <p:nvPr/>
        </p:nvGrpSpPr>
        <p:grpSpPr bwMode="auto">
          <a:xfrm>
            <a:off x="-19863" y="-92546"/>
            <a:ext cx="2006600" cy="522288"/>
            <a:chOff x="70" y="-63"/>
            <a:chExt cx="3160" cy="824"/>
          </a:xfrm>
        </p:grpSpPr>
        <p:sp>
          <p:nvSpPr>
            <p:cNvPr id="5" name="文本框 6"/>
            <p:cNvSpPr txBox="1">
              <a:spLocks noChangeArrowheads="1"/>
            </p:cNvSpPr>
            <p:nvPr/>
          </p:nvSpPr>
          <p:spPr bwMode="auto">
            <a:xfrm>
              <a:off x="678" y="-63"/>
              <a:ext cx="2552" cy="8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kumimoji="1" lang="zh-CN" altLang="en-US" sz="2800">
                  <a:latin typeface="黑体" panose="02010609060101010101" pitchFamily="49" charset="-122"/>
                  <a:ea typeface="黑体" panose="02010609060101010101" pitchFamily="49" charset="-122"/>
                </a:rPr>
                <a:t>精读细研</a:t>
              </a:r>
            </a:p>
          </p:txBody>
        </p:sp>
        <p:cxnSp>
          <p:nvCxnSpPr>
            <p:cNvPr id="6" name="直线连接符 9"/>
            <p:cNvCxnSpPr/>
            <p:nvPr/>
          </p:nvCxnSpPr>
          <p:spPr>
            <a:xfrm>
              <a:off x="70" y="701"/>
              <a:ext cx="3160" cy="0"/>
            </a:xfrm>
            <a:prstGeom prst="line">
              <a:avLst/>
            </a:prstGeom>
            <a:ln>
              <a:solidFill>
                <a:srgbClr val="0FB746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菱形 6"/>
            <p:cNvSpPr/>
            <p:nvPr/>
          </p:nvSpPr>
          <p:spPr>
            <a:xfrm>
              <a:off x="125" y="147"/>
              <a:ext cx="553" cy="554"/>
            </a:xfrm>
            <a:prstGeom prst="diamond">
              <a:avLst/>
            </a:prstGeom>
            <a:solidFill>
              <a:srgbClr val="0FB746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kumimoji="1" lang="zh-CN" altLang="en-US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文本框 1"/>
          <p:cNvSpPr txBox="1"/>
          <p:nvPr/>
        </p:nvSpPr>
        <p:spPr>
          <a:xfrm>
            <a:off x="117475" y="50800"/>
            <a:ext cx="1801813" cy="369888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eaLnBrk="0" hangingPunct="0"/>
            <a:r>
              <a:rPr lang="zh-CN" altLang="en-US" dirty="0">
                <a:solidFill>
                  <a:schemeClr val="bg1"/>
                </a:solidFill>
                <a:latin typeface="FZXingKai-S04"/>
                <a:ea typeface="FZXingKai-S04"/>
              </a:rPr>
              <a:t>九年级语文上册</a:t>
            </a:r>
          </a:p>
        </p:txBody>
      </p:sp>
      <p:pic>
        <p:nvPicPr>
          <p:cNvPr id="43011" name="图片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027988" y="123825"/>
            <a:ext cx="915987" cy="36036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7171" name="矩形 14"/>
          <p:cNvSpPr/>
          <p:nvPr/>
        </p:nvSpPr>
        <p:spPr>
          <a:xfrm>
            <a:off x="924243" y="912178"/>
            <a:ext cx="4456112" cy="460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en-US" altLang="zh-CN" sz="2400" b="1" dirty="0">
                <a:solidFill>
                  <a:srgbClr val="FF0000"/>
                </a:solidFill>
                <a:latin typeface="宋体" pitchFamily="2" charset="-122"/>
              </a:rPr>
              <a:t>3.</a:t>
            </a:r>
            <a:r>
              <a:rPr lang="zh-CN" altLang="zh-CN" sz="2400" b="1" dirty="0">
                <a:solidFill>
                  <a:srgbClr val="FF0000"/>
                </a:solidFill>
                <a:latin typeface="Arial" panose="020B0604020202020204" pitchFamily="34" charset="0"/>
              </a:rPr>
              <a:t>深化主题。</a:t>
            </a:r>
          </a:p>
        </p:txBody>
      </p:sp>
      <p:sp>
        <p:nvSpPr>
          <p:cNvPr id="24" name="矩形 23"/>
          <p:cNvSpPr/>
          <p:nvPr/>
        </p:nvSpPr>
        <p:spPr>
          <a:xfrm>
            <a:off x="358298" y="1500180"/>
            <a:ext cx="7886110" cy="24987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7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    </a:t>
            </a:r>
            <a:r>
              <a:rPr kumimoji="0" sz="2400" b="1" i="0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记一件事的目的不仅仅是向读者讲述一个故事，更多的是</a:t>
            </a:r>
            <a:r>
              <a:rPr kumimoji="0" sz="2400" b="1" i="0" strike="noStrike" kern="120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想通过这件事说明一个道理或所受到的启发</a:t>
            </a:r>
            <a:r>
              <a:rPr kumimoji="0" sz="2400" b="1" i="0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等</a:t>
            </a:r>
            <a:r>
              <a:rPr kumimoji="0" sz="2400" b="1" i="0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。只有主题深刻，才会给读者以思考、回味和启迪，才会让你的文章更耐读。</a:t>
            </a:r>
          </a:p>
        </p:txBody>
      </p:sp>
      <p:grpSp>
        <p:nvGrpSpPr>
          <p:cNvPr id="7" name="组合 9"/>
          <p:cNvGrpSpPr>
            <a:grpSpLocks/>
          </p:cNvGrpSpPr>
          <p:nvPr/>
        </p:nvGrpSpPr>
        <p:grpSpPr bwMode="auto">
          <a:xfrm>
            <a:off x="-19863" y="-92546"/>
            <a:ext cx="2006600" cy="522288"/>
            <a:chOff x="70" y="-63"/>
            <a:chExt cx="3160" cy="824"/>
          </a:xfrm>
        </p:grpSpPr>
        <p:sp>
          <p:nvSpPr>
            <p:cNvPr id="8" name="文本框 6"/>
            <p:cNvSpPr txBox="1">
              <a:spLocks noChangeArrowheads="1"/>
            </p:cNvSpPr>
            <p:nvPr/>
          </p:nvSpPr>
          <p:spPr bwMode="auto">
            <a:xfrm>
              <a:off x="678" y="-63"/>
              <a:ext cx="2552" cy="8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kumimoji="1" lang="zh-CN" altLang="en-US" sz="2800">
                  <a:latin typeface="黑体" panose="02010609060101010101" pitchFamily="49" charset="-122"/>
                  <a:ea typeface="黑体" panose="02010609060101010101" pitchFamily="49" charset="-122"/>
                </a:rPr>
                <a:t>精读细研</a:t>
              </a:r>
            </a:p>
          </p:txBody>
        </p:sp>
        <p:cxnSp>
          <p:nvCxnSpPr>
            <p:cNvPr id="9" name="直线连接符 9"/>
            <p:cNvCxnSpPr/>
            <p:nvPr/>
          </p:nvCxnSpPr>
          <p:spPr>
            <a:xfrm>
              <a:off x="70" y="701"/>
              <a:ext cx="3160" cy="0"/>
            </a:xfrm>
            <a:prstGeom prst="line">
              <a:avLst/>
            </a:prstGeom>
            <a:ln>
              <a:solidFill>
                <a:srgbClr val="0FB746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菱形 9"/>
            <p:cNvSpPr/>
            <p:nvPr/>
          </p:nvSpPr>
          <p:spPr>
            <a:xfrm>
              <a:off x="125" y="147"/>
              <a:ext cx="553" cy="554"/>
            </a:xfrm>
            <a:prstGeom prst="diamond">
              <a:avLst/>
            </a:prstGeom>
            <a:solidFill>
              <a:srgbClr val="0FB746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kumimoji="1" lang="zh-CN" altLang="en-US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339725" y="1137603"/>
            <a:ext cx="8613775" cy="1052596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eaLnBrk="1" hangingPunct="1">
              <a:lnSpc>
                <a:spcPct val="130000"/>
              </a:lnSpc>
              <a:spcBef>
                <a:spcPts val="1200"/>
              </a:spcBef>
            </a:pPr>
            <a:r>
              <a:rPr lang="en-US" altLang="zh-CN" sz="2400" b="1" dirty="0">
                <a:solidFill>
                  <a:srgbClr val="0000FF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    1.</a:t>
            </a:r>
            <a:r>
              <a:rPr lang="zh-CN" altLang="en-US" sz="2400" b="1" dirty="0">
                <a:solidFill>
                  <a:srgbClr val="0000FF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下面这段文字记事过于简单</a:t>
            </a:r>
            <a:r>
              <a:rPr lang="zh-CN" altLang="en-US" sz="2400" b="1" dirty="0" smtClean="0">
                <a:solidFill>
                  <a:srgbClr val="0000FF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，试着“添枝加叶”</a:t>
            </a:r>
            <a:r>
              <a:rPr lang="zh-CN" altLang="en-US" sz="2400" b="1" dirty="0">
                <a:solidFill>
                  <a:srgbClr val="0000FF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，把它写</a:t>
            </a:r>
            <a:r>
              <a:rPr lang="zh-CN" altLang="en-US" sz="2400" b="1" dirty="0" smtClean="0">
                <a:solidFill>
                  <a:srgbClr val="0000FF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得</a:t>
            </a:r>
            <a:r>
              <a:rPr lang="zh-CN" altLang="en-US" sz="2400" b="1" dirty="0">
                <a:solidFill>
                  <a:srgbClr val="0000FF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充实</a:t>
            </a:r>
            <a:r>
              <a:rPr lang="zh-CN" altLang="en-US" sz="2400" b="1" dirty="0" smtClean="0">
                <a:solidFill>
                  <a:srgbClr val="0000FF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、</a:t>
            </a:r>
            <a:r>
              <a:rPr lang="zh-CN" altLang="en-US" sz="2400" b="1" dirty="0">
                <a:solidFill>
                  <a:srgbClr val="0000FF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生动一些。</a:t>
            </a:r>
            <a:r>
              <a:rPr lang="zh-CN" altLang="en-US" sz="2400" b="1" dirty="0">
                <a:latin typeface="楷体_GB2312" panose="02010609030101010101" charset="-122"/>
                <a:ea typeface="楷体_GB2312" panose="02010609030101010101" charset="-122"/>
                <a:cs typeface="楷体_GB2312" panose="02010609030101010101" charset="-122"/>
              </a:rPr>
              <a:t>    </a:t>
            </a:r>
            <a:endParaRPr lang="zh-CN" altLang="en-US" sz="2400" b="1" dirty="0">
              <a:solidFill>
                <a:srgbClr val="FF0000"/>
              </a:solidFill>
              <a:latin typeface="楷体_GB2312" panose="02010609030101010101" charset="-122"/>
              <a:ea typeface="楷体_GB2312" panose="02010609030101010101" charset="-122"/>
              <a:cs typeface="楷体_GB2312" panose="02010609030101010101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339725" y="2341880"/>
            <a:ext cx="8545830" cy="15327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eaLnBrk="1" hangingPunct="1">
              <a:lnSpc>
                <a:spcPct val="130000"/>
              </a:lnSpc>
              <a:spcBef>
                <a:spcPts val="1200"/>
              </a:spcBef>
            </a:pP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  <a:cs typeface="楷体_GB2312" panose="02010609030101010101" charset="-122"/>
                <a:sym typeface="+mn-ea"/>
              </a:rPr>
              <a:t>    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  <a:cs typeface="楷体_GB2312" panose="02010609030101010101" charset="-122"/>
                <a:sym typeface="+mn-ea"/>
              </a:rPr>
              <a:t>那天放学回家，我不小心摔了一跤，手受了伤，校服</a:t>
            </a: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_GB2312" panose="02010609030101010101" charset="-122"/>
                <a:sym typeface="+mn-ea"/>
              </a:rPr>
              <a:t>也磕破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  <a:cs typeface="楷体_GB2312" panose="02010609030101010101" charset="-122"/>
                <a:sym typeface="+mn-ea"/>
              </a:rPr>
              <a:t>了。回到家里，爸爸、妈妈、爷爷、奶奶都很心疼，嘱咐我以后走路要小心。</a:t>
            </a:r>
            <a:endParaRPr lang="zh-CN" altLang="en-US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楷体_GB2312" panose="02010609030101010101" charset="-122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107504" y="560978"/>
            <a:ext cx="1778635" cy="642620"/>
            <a:chOff x="630" y="318"/>
            <a:chExt cx="2801" cy="1012"/>
          </a:xfrm>
        </p:grpSpPr>
        <p:sp>
          <p:nvSpPr>
            <p:cNvPr id="9" name="圆角矩形 8"/>
            <p:cNvSpPr/>
            <p:nvPr/>
          </p:nvSpPr>
          <p:spPr>
            <a:xfrm rot="555800">
              <a:off x="2545" y="494"/>
              <a:ext cx="715" cy="660"/>
            </a:xfrm>
            <a:prstGeom prst="round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0" name="圆角矩形 9"/>
            <p:cNvSpPr/>
            <p:nvPr/>
          </p:nvSpPr>
          <p:spPr>
            <a:xfrm rot="20470821">
              <a:off x="1975" y="500"/>
              <a:ext cx="715" cy="663"/>
            </a:xfrm>
            <a:prstGeom prst="roundRect">
              <a:avLst/>
            </a:prstGeom>
            <a:solidFill>
              <a:schemeClr val="accent3">
                <a:lumMod val="50000"/>
              </a:schemeClr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" name="圆角矩形 2"/>
            <p:cNvSpPr/>
            <p:nvPr/>
          </p:nvSpPr>
          <p:spPr>
            <a:xfrm rot="319204">
              <a:off x="1315" y="504"/>
              <a:ext cx="712" cy="663"/>
            </a:xfrm>
            <a:prstGeom prst="round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2" name="圆角矩形 11"/>
            <p:cNvSpPr/>
            <p:nvPr/>
          </p:nvSpPr>
          <p:spPr>
            <a:xfrm rot="21148334">
              <a:off x="670" y="514"/>
              <a:ext cx="712" cy="664"/>
            </a:xfrm>
            <a:prstGeom prst="round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1994" name="矩形 1"/>
            <p:cNvSpPr/>
            <p:nvPr/>
          </p:nvSpPr>
          <p:spPr>
            <a:xfrm>
              <a:off x="630" y="318"/>
              <a:ext cx="2801" cy="1012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>
              <a:spAutoFit/>
            </a:bodyPr>
            <a:lstStyle/>
            <a:p>
              <a:pPr algn="dist" eaLnBrk="0" hangingPunct="0">
                <a:lnSpc>
                  <a:spcPts val="4300"/>
                </a:lnSpc>
              </a:pPr>
              <a:r>
                <a:rPr lang="zh-CN" altLang="en-US" sz="2800" b="1" dirty="0">
                  <a:solidFill>
                    <a:schemeClr val="bg1"/>
                  </a:solidFill>
                  <a:latin typeface="楷体" pitchFamily="49" charset="-122"/>
                  <a:ea typeface="楷体" pitchFamily="49" charset="-122"/>
                </a:rPr>
                <a:t>原题重现</a:t>
              </a:r>
            </a:p>
          </p:txBody>
        </p:sp>
      </p:grpSp>
      <p:grpSp>
        <p:nvGrpSpPr>
          <p:cNvPr id="13" name="组合 9"/>
          <p:cNvGrpSpPr>
            <a:grpSpLocks/>
          </p:cNvGrpSpPr>
          <p:nvPr/>
        </p:nvGrpSpPr>
        <p:grpSpPr bwMode="auto">
          <a:xfrm>
            <a:off x="-19863" y="-92546"/>
            <a:ext cx="2007235" cy="522922"/>
            <a:chOff x="70" y="-63"/>
            <a:chExt cx="3161" cy="825"/>
          </a:xfrm>
        </p:grpSpPr>
        <p:sp>
          <p:nvSpPr>
            <p:cNvPr id="14" name="文本框 6"/>
            <p:cNvSpPr txBox="1">
              <a:spLocks noChangeArrowheads="1"/>
            </p:cNvSpPr>
            <p:nvPr/>
          </p:nvSpPr>
          <p:spPr bwMode="auto">
            <a:xfrm>
              <a:off x="678" y="-63"/>
              <a:ext cx="2553" cy="8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kumimoji="1" lang="zh-CN" altLang="en-US" sz="2800" dirty="0" smtClean="0">
                  <a:latin typeface="黑体" panose="02010609060101010101" pitchFamily="49" charset="-122"/>
                  <a:ea typeface="黑体" panose="02010609060101010101" pitchFamily="49" charset="-122"/>
                </a:rPr>
                <a:t>合作探究</a:t>
              </a:r>
              <a:endParaRPr kumimoji="1" lang="zh-CN" altLang="en-US" sz="2800" dirty="0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cxnSp>
          <p:nvCxnSpPr>
            <p:cNvPr id="15" name="直线连接符 9"/>
            <p:cNvCxnSpPr/>
            <p:nvPr/>
          </p:nvCxnSpPr>
          <p:spPr>
            <a:xfrm>
              <a:off x="70" y="701"/>
              <a:ext cx="3160" cy="0"/>
            </a:xfrm>
            <a:prstGeom prst="line">
              <a:avLst/>
            </a:prstGeom>
            <a:ln>
              <a:solidFill>
                <a:srgbClr val="0FB746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菱形 15"/>
            <p:cNvSpPr/>
            <p:nvPr/>
          </p:nvSpPr>
          <p:spPr>
            <a:xfrm>
              <a:off x="125" y="147"/>
              <a:ext cx="553" cy="554"/>
            </a:xfrm>
            <a:prstGeom prst="diamond">
              <a:avLst/>
            </a:prstGeom>
            <a:solidFill>
              <a:srgbClr val="0FB746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kumimoji="1" lang="zh-CN" altLang="en-US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402590" y="537686"/>
            <a:ext cx="8338185" cy="433965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2400" b="1" dirty="0">
                <a:solidFill>
                  <a:srgbClr val="FF0000"/>
                </a:solidFill>
                <a:sym typeface="+mn-ea"/>
              </a:rPr>
              <a:t>提示：</a:t>
            </a:r>
            <a:endParaRPr lang="zh-CN" altLang="en-US" sz="2400" b="1" dirty="0">
              <a:solidFill>
                <a:srgbClr val="FF0000"/>
              </a:solidFill>
            </a:endParaRPr>
          </a:p>
          <a:p>
            <a:pPr>
              <a:lnSpc>
                <a:spcPct val="150000"/>
              </a:lnSpc>
            </a:pPr>
            <a:r>
              <a:rPr lang="zh-CN" altLang="en-US" sz="2400" b="1" dirty="0">
                <a:sym typeface="+mn-ea"/>
              </a:rPr>
              <a:t>        1．所谓“添枝加叶”，可以从两个方面入手：一是添加细节，二是融入情感。</a:t>
            </a:r>
            <a:endParaRPr lang="zh-CN" altLang="en-US" sz="2400" b="1" dirty="0"/>
          </a:p>
          <a:p>
            <a:pPr>
              <a:lnSpc>
                <a:spcPct val="150000"/>
              </a:lnSpc>
            </a:pPr>
            <a:r>
              <a:rPr lang="zh-CN" altLang="en-US" sz="2400" b="1" dirty="0">
                <a:sym typeface="+mn-ea"/>
              </a:rPr>
              <a:t>        2．添加细节，比如</a:t>
            </a:r>
            <a:r>
              <a:rPr lang="zh-CN" altLang="en-US" sz="2400" b="1" dirty="0" smtClean="0">
                <a:sym typeface="+mn-ea"/>
              </a:rPr>
              <a:t>：摔跤的</a:t>
            </a:r>
            <a:r>
              <a:rPr lang="zh-CN" altLang="en-US" sz="2400" b="1" dirty="0" smtClean="0">
                <a:sym typeface="+mn-ea"/>
              </a:rPr>
              <a:t>缘故、摔跤时的情形、长辈</a:t>
            </a:r>
            <a:r>
              <a:rPr lang="zh-CN" altLang="en-US" sz="2400" b="1" dirty="0">
                <a:sym typeface="+mn-ea"/>
              </a:rPr>
              <a:t>看到后心疼的目</a:t>
            </a:r>
            <a:r>
              <a:rPr lang="zh-CN" altLang="en-US" sz="2400" b="1" dirty="0" smtClean="0">
                <a:sym typeface="+mn-ea"/>
              </a:rPr>
              <a:t>光</a:t>
            </a:r>
            <a:r>
              <a:rPr lang="en-US" altLang="zh-CN" sz="2400" b="1" dirty="0" smtClean="0">
                <a:sym typeface="+mn-ea"/>
              </a:rPr>
              <a:t>……</a:t>
            </a:r>
          </a:p>
          <a:p>
            <a:pPr>
              <a:lnSpc>
                <a:spcPct val="150000"/>
              </a:lnSpc>
            </a:pPr>
            <a:r>
              <a:rPr lang="zh-CN" altLang="en-US" sz="2400" b="1" dirty="0" smtClean="0">
                <a:sym typeface="+mn-ea"/>
              </a:rPr>
              <a:t>        </a:t>
            </a:r>
            <a:r>
              <a:rPr lang="zh-CN" altLang="en-US" sz="2400" b="1" dirty="0">
                <a:sym typeface="+mn-ea"/>
              </a:rPr>
              <a:t>3．融入情感，就要</a:t>
            </a:r>
            <a:r>
              <a:rPr lang="zh-CN" altLang="en-US" sz="2400" b="1" dirty="0" smtClean="0">
                <a:sym typeface="+mn-ea"/>
              </a:rPr>
              <a:t>恰当地使用</a:t>
            </a:r>
            <a:r>
              <a:rPr lang="zh-CN" altLang="en-US" sz="2400" b="1" dirty="0">
                <a:sym typeface="+mn-ea"/>
              </a:rPr>
              <a:t>一些描写心情、感受的修饰语或句子。可以融入个人情感，也可以在结尾处</a:t>
            </a:r>
            <a:r>
              <a:rPr lang="zh-CN" altLang="en-US" sz="2400" b="1" dirty="0" smtClean="0">
                <a:sym typeface="+mn-ea"/>
              </a:rPr>
              <a:t>抒</a:t>
            </a:r>
            <a:endParaRPr lang="en-US" altLang="zh-CN" sz="2400" b="1" dirty="0" smtClean="0">
              <a:sym typeface="+mn-ea"/>
            </a:endParaRPr>
          </a:p>
          <a:p>
            <a:pPr>
              <a:lnSpc>
                <a:spcPct val="150000"/>
              </a:lnSpc>
            </a:pPr>
            <a:r>
              <a:rPr lang="zh-CN" altLang="en-US" sz="2400" b="1" dirty="0" smtClean="0">
                <a:sym typeface="+mn-ea"/>
              </a:rPr>
              <a:t>发</a:t>
            </a:r>
            <a:r>
              <a:rPr lang="zh-CN" altLang="en-US" sz="2400" b="1" dirty="0">
                <a:sym typeface="+mn-ea"/>
              </a:rPr>
              <a:t>情感，以此点题。</a:t>
            </a:r>
          </a:p>
        </p:txBody>
      </p:sp>
      <p:grpSp>
        <p:nvGrpSpPr>
          <p:cNvPr id="5" name="组合 9"/>
          <p:cNvGrpSpPr>
            <a:grpSpLocks/>
          </p:cNvGrpSpPr>
          <p:nvPr/>
        </p:nvGrpSpPr>
        <p:grpSpPr bwMode="auto">
          <a:xfrm>
            <a:off x="-19863" y="-92546"/>
            <a:ext cx="2007235" cy="522922"/>
            <a:chOff x="70" y="-63"/>
            <a:chExt cx="3161" cy="825"/>
          </a:xfrm>
        </p:grpSpPr>
        <p:sp>
          <p:nvSpPr>
            <p:cNvPr id="6" name="文本框 6"/>
            <p:cNvSpPr txBox="1">
              <a:spLocks noChangeArrowheads="1"/>
            </p:cNvSpPr>
            <p:nvPr/>
          </p:nvSpPr>
          <p:spPr bwMode="auto">
            <a:xfrm>
              <a:off x="678" y="-63"/>
              <a:ext cx="2553" cy="8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kumimoji="1" lang="zh-CN" altLang="en-US" sz="2800" dirty="0" smtClean="0">
                  <a:latin typeface="黑体" panose="02010609060101010101" pitchFamily="49" charset="-122"/>
                  <a:ea typeface="黑体" panose="02010609060101010101" pitchFamily="49" charset="-122"/>
                </a:rPr>
                <a:t>合作探究</a:t>
              </a:r>
              <a:endParaRPr kumimoji="1" lang="zh-CN" altLang="en-US" sz="2800" dirty="0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cxnSp>
          <p:nvCxnSpPr>
            <p:cNvPr id="7" name="直线连接符 9"/>
            <p:cNvCxnSpPr/>
            <p:nvPr/>
          </p:nvCxnSpPr>
          <p:spPr>
            <a:xfrm>
              <a:off x="70" y="701"/>
              <a:ext cx="3160" cy="0"/>
            </a:xfrm>
            <a:prstGeom prst="line">
              <a:avLst/>
            </a:prstGeom>
            <a:ln>
              <a:solidFill>
                <a:srgbClr val="0FB746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菱形 7"/>
            <p:cNvSpPr/>
            <p:nvPr/>
          </p:nvSpPr>
          <p:spPr>
            <a:xfrm>
              <a:off x="125" y="147"/>
              <a:ext cx="553" cy="554"/>
            </a:xfrm>
            <a:prstGeom prst="diamond">
              <a:avLst/>
            </a:prstGeom>
            <a:solidFill>
              <a:srgbClr val="0FB746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kumimoji="1" lang="zh-CN" altLang="en-US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63500" y="771550"/>
            <a:ext cx="8935913" cy="50295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3500"/>
              </a:lnSpc>
            </a:pPr>
            <a:r>
              <a:rPr lang="zh-CN" altLang="en-US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那天下午放学，我家隔壁的阿姨来接孩子，对我说奶奶病了，叫我快点回家。当时我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眼眶就红了</a:t>
            </a:r>
            <a:r>
              <a:rPr lang="zh-CN" altLang="en-US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，因为我不知道奶奶为什么会生病，妈妈经常出差办事，都是奶奶在照顾我。</a:t>
            </a:r>
            <a:endParaRPr lang="en-US" altLang="zh-CN" sz="2400" b="1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ts val="3500"/>
              </a:lnSpc>
            </a:pPr>
            <a:r>
              <a:rPr lang="en-US" altLang="zh-CN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我心急如焚，哭着跑回家，不</a:t>
            </a:r>
            <a:r>
              <a:rPr lang="zh-CN" altLang="en-US" sz="2400" b="1" dirty="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小心踢</a:t>
            </a:r>
            <a:r>
              <a:rPr lang="zh-CN" altLang="en-US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到了一块石头，</a:t>
            </a:r>
            <a:r>
              <a:rPr lang="zh-CN" altLang="en-US" sz="2400" b="1" dirty="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重重</a:t>
            </a: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地</a:t>
            </a:r>
            <a:r>
              <a:rPr lang="zh-CN" altLang="en-US" sz="2400" b="1" dirty="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摔</a:t>
            </a:r>
            <a:r>
              <a:rPr lang="zh-CN" altLang="en-US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了一跤。</a:t>
            </a:r>
            <a:r>
              <a:rPr lang="zh-CN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手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擦破了一大块皮，鲜血直流</a:t>
            </a:r>
            <a:r>
              <a:rPr lang="zh-CN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，校服</a:t>
            </a:r>
            <a:r>
              <a:rPr lang="zh-CN" altLang="zh-CN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也</a:t>
            </a: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磕</a:t>
            </a:r>
            <a:r>
              <a:rPr lang="zh-CN" altLang="zh-CN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破</a:t>
            </a:r>
            <a:r>
              <a:rPr lang="zh-CN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了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，露出膝盖红彤彤的肉</a:t>
            </a:r>
            <a:r>
              <a:rPr lang="zh-CN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r>
              <a:rPr lang="zh-CN" altLang="en-US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可是我不觉得痛，一路上跌跌撞撞地跑回家。</a:t>
            </a:r>
            <a:r>
              <a:rPr lang="zh-CN" altLang="en-US" sz="2400" b="1" dirty="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扑</a:t>
            </a: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到</a:t>
            </a:r>
            <a:r>
              <a:rPr lang="zh-CN" altLang="en-US" sz="2400" b="1" dirty="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奶奶</a:t>
            </a:r>
            <a:r>
              <a:rPr lang="zh-CN" altLang="en-US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床前，奶奶看到我脏兮兮的模样，搂着我哽咽着说：“我的心肝宝贝，你怎么伤成这样，心疼死我了！”原</a:t>
            </a:r>
            <a:r>
              <a:rPr lang="zh-CN" altLang="en-US" sz="2400" b="1" dirty="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来</a:t>
            </a:r>
            <a:endParaRPr lang="en-US" altLang="zh-CN" sz="2400" b="1" dirty="0" smtClean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ts val="3500"/>
              </a:lnSpc>
            </a:pPr>
            <a:r>
              <a:rPr lang="zh-CN" altLang="en-US" sz="2400" b="1" dirty="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奶</a:t>
            </a:r>
            <a:r>
              <a:rPr lang="zh-CN" altLang="en-US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奶只不过是感冒了，吃了药已经好多了。</a:t>
            </a:r>
            <a:endParaRPr lang="en-US" altLang="zh-CN" sz="2400" b="1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ts val="3500"/>
              </a:lnSpc>
            </a:pPr>
            <a:r>
              <a:rPr lang="en-US" altLang="zh-CN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/>
            </a:r>
            <a:br>
              <a:rPr lang="en-US" altLang="zh-CN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</a:b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035175" y="252641"/>
            <a:ext cx="18573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例文</a:t>
            </a:r>
          </a:p>
        </p:txBody>
      </p:sp>
      <p:grpSp>
        <p:nvGrpSpPr>
          <p:cNvPr id="5" name="组合 7"/>
          <p:cNvGrpSpPr>
            <a:grpSpLocks/>
          </p:cNvGrpSpPr>
          <p:nvPr/>
        </p:nvGrpSpPr>
        <p:grpSpPr bwMode="auto">
          <a:xfrm>
            <a:off x="28575" y="-20538"/>
            <a:ext cx="2006600" cy="522288"/>
            <a:chOff x="70" y="-63"/>
            <a:chExt cx="3160" cy="822"/>
          </a:xfrm>
        </p:grpSpPr>
        <p:sp>
          <p:nvSpPr>
            <p:cNvPr id="6" name="文本框 5"/>
            <p:cNvSpPr txBox="1">
              <a:spLocks noChangeArrowheads="1"/>
            </p:cNvSpPr>
            <p:nvPr/>
          </p:nvSpPr>
          <p:spPr bwMode="auto">
            <a:xfrm>
              <a:off x="678" y="-63"/>
              <a:ext cx="2528" cy="8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r>
                <a:rPr kumimoji="1" lang="zh-CN" altLang="en-US" sz="2800" dirty="0">
                  <a:latin typeface="黑体" panose="02010609060101010101" pitchFamily="49" charset="-122"/>
                  <a:ea typeface="黑体" panose="02010609060101010101" pitchFamily="49" charset="-122"/>
                </a:rPr>
                <a:t>合作探究</a:t>
              </a:r>
            </a:p>
          </p:txBody>
        </p:sp>
        <p:cxnSp>
          <p:nvCxnSpPr>
            <p:cNvPr id="7" name="直线连接符 9"/>
            <p:cNvCxnSpPr/>
            <p:nvPr/>
          </p:nvCxnSpPr>
          <p:spPr>
            <a:xfrm>
              <a:off x="70" y="699"/>
              <a:ext cx="3160" cy="0"/>
            </a:xfrm>
            <a:prstGeom prst="line">
              <a:avLst/>
            </a:prstGeom>
            <a:ln>
              <a:solidFill>
                <a:srgbClr val="0FB746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菱形 7"/>
            <p:cNvSpPr/>
            <p:nvPr/>
          </p:nvSpPr>
          <p:spPr>
            <a:xfrm>
              <a:off x="125" y="147"/>
              <a:ext cx="553" cy="552"/>
            </a:xfrm>
            <a:prstGeom prst="diamond">
              <a:avLst/>
            </a:prstGeom>
            <a:solidFill>
              <a:srgbClr val="0FB746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kumimoji="1" lang="zh-CN" altLang="en-US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2" name="文本框 13330"/>
          <p:cNvSpPr txBox="1"/>
          <p:nvPr/>
        </p:nvSpPr>
        <p:spPr>
          <a:xfrm>
            <a:off x="395536" y="1059582"/>
            <a:ext cx="8280920" cy="2993127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defTabSz="685800" eaLnBrk="0" hangingPunct="0">
              <a:lnSpc>
                <a:spcPts val="3840"/>
              </a:lnSpc>
              <a:spcBef>
                <a:spcPts val="0"/>
              </a:spcBef>
            </a:pP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</a:rPr>
              <a:t>1.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结合本单元课文，认识把事情说清楚的记事原则</a:t>
            </a:r>
            <a:r>
              <a:rPr lang="zh-CN" altLang="en-US" sz="28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。（</a:t>
            </a:r>
            <a:r>
              <a:rPr lang="zh-CN" altLang="en-US" sz="28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重点</a:t>
            </a:r>
            <a:r>
              <a:rPr lang="zh-CN" altLang="en-US" sz="28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）</a:t>
            </a:r>
            <a:r>
              <a:rPr lang="en-US" altLang="zh-CN" sz="28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endParaRPr lang="en-US" altLang="zh-CN" sz="28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defTabSz="685800" eaLnBrk="0" hangingPunct="0">
              <a:lnSpc>
                <a:spcPts val="3840"/>
              </a:lnSpc>
              <a:spcBef>
                <a:spcPts val="0"/>
              </a:spcBef>
            </a:pP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</a:rPr>
              <a:t>    2.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体会并尝试在叙事中抓住细节，表达感情</a:t>
            </a:r>
            <a:r>
              <a:rPr lang="zh-CN" altLang="en-US" sz="28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en-US" altLang="zh-CN" sz="2800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r" defTabSz="685800" eaLnBrk="0" hangingPunct="0">
              <a:lnSpc>
                <a:spcPts val="3840"/>
              </a:lnSpc>
              <a:spcBef>
                <a:spcPts val="0"/>
              </a:spcBef>
            </a:pPr>
            <a:r>
              <a:rPr lang="zh-CN" altLang="en-US" sz="28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zh-CN" altLang="en-US" sz="28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难点</a:t>
            </a:r>
            <a:r>
              <a:rPr lang="zh-CN" altLang="en-US" sz="28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）</a:t>
            </a:r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defTabSz="685800" eaLnBrk="0" hangingPunct="0">
              <a:lnSpc>
                <a:spcPts val="3840"/>
              </a:lnSpc>
              <a:spcBef>
                <a:spcPts val="0"/>
              </a:spcBef>
            </a:pP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</a:rPr>
              <a:t>3.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养成写日记或者周记、记录生活中的人和事的习惯</a:t>
            </a:r>
            <a:r>
              <a:rPr lang="zh-CN" altLang="en-US" sz="28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。（</a:t>
            </a:r>
            <a:r>
              <a:rPr lang="zh-CN" altLang="en-US" sz="28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素养</a:t>
            </a:r>
            <a:r>
              <a:rPr lang="zh-CN" altLang="en-US" sz="28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）</a:t>
            </a:r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8" name="组合 11"/>
          <p:cNvGrpSpPr>
            <a:grpSpLocks/>
          </p:cNvGrpSpPr>
          <p:nvPr/>
        </p:nvGrpSpPr>
        <p:grpSpPr bwMode="auto">
          <a:xfrm>
            <a:off x="0" y="-20538"/>
            <a:ext cx="2006600" cy="523875"/>
            <a:chOff x="70" y="-63"/>
            <a:chExt cx="3161" cy="824"/>
          </a:xfrm>
        </p:grpSpPr>
        <p:sp>
          <p:nvSpPr>
            <p:cNvPr id="9" name="文本框 6"/>
            <p:cNvSpPr txBox="1">
              <a:spLocks noChangeArrowheads="1"/>
            </p:cNvSpPr>
            <p:nvPr/>
          </p:nvSpPr>
          <p:spPr bwMode="auto">
            <a:xfrm>
              <a:off x="678" y="-63"/>
              <a:ext cx="2553" cy="8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kumimoji="1" lang="zh-CN" altLang="en-US" sz="2800" dirty="0">
                  <a:latin typeface="黑体" panose="02010609060101010101" pitchFamily="49" charset="-122"/>
                  <a:ea typeface="黑体" panose="02010609060101010101" pitchFamily="49" charset="-122"/>
                </a:rPr>
                <a:t>学习目标</a:t>
              </a:r>
            </a:p>
          </p:txBody>
        </p:sp>
        <p:cxnSp>
          <p:nvCxnSpPr>
            <p:cNvPr id="10" name="直线连接符 9"/>
            <p:cNvCxnSpPr/>
            <p:nvPr/>
          </p:nvCxnSpPr>
          <p:spPr>
            <a:xfrm>
              <a:off x="70" y="701"/>
              <a:ext cx="3161" cy="0"/>
            </a:xfrm>
            <a:prstGeom prst="line">
              <a:avLst/>
            </a:prstGeom>
            <a:ln>
              <a:solidFill>
                <a:srgbClr val="0FB746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菱形 10"/>
            <p:cNvSpPr/>
            <p:nvPr/>
          </p:nvSpPr>
          <p:spPr>
            <a:xfrm>
              <a:off x="125" y="149"/>
              <a:ext cx="553" cy="552"/>
            </a:xfrm>
            <a:prstGeom prst="diamond">
              <a:avLst/>
            </a:prstGeom>
            <a:solidFill>
              <a:srgbClr val="0FB746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kumimoji="1" lang="zh-CN" altLang="en-US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428596" y="642924"/>
            <a:ext cx="8429684" cy="40164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3400"/>
              </a:lnSpc>
            </a:pPr>
            <a:r>
              <a:rPr lang="zh-CN" altLang="en-US" sz="2400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妈妈以百米冲刺的速度拿出家庭医药箱，给我处理着伤口，眼泪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啪嗒啪嗒地</a:t>
            </a:r>
            <a:r>
              <a:rPr lang="zh-CN" altLang="en-US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落下来；球迷爸</a:t>
            </a:r>
            <a:r>
              <a:rPr lang="zh-CN" altLang="en-US" sz="2400" b="1" dirty="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爸顾</a:t>
            </a:r>
            <a:r>
              <a:rPr lang="zh-CN" altLang="en-US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不得看</a:t>
            </a:r>
            <a:r>
              <a:rPr lang="en-US" altLang="zh-CN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NBA</a:t>
            </a:r>
            <a:r>
              <a:rPr lang="zh-CN" altLang="en-US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，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给</a:t>
            </a:r>
            <a:r>
              <a:rPr lang="zh-CN" altLang="en-US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妈妈当下手，嘴里还一个</a:t>
            </a:r>
            <a:r>
              <a:rPr lang="zh-CN" altLang="en-US" sz="2400" b="1" dirty="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劲儿</a:t>
            </a: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地</a:t>
            </a:r>
            <a:r>
              <a:rPr lang="zh-CN" altLang="en-US" sz="2400" b="1" dirty="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说：“</a:t>
            </a:r>
            <a:r>
              <a:rPr lang="zh-CN" altLang="en-US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你这小子怎么这样不小心，以后可要注意点哟。” </a:t>
            </a:r>
            <a:endParaRPr lang="en-US" altLang="zh-CN" sz="2400" b="1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ts val="3400"/>
              </a:lnSpc>
            </a:pPr>
            <a:r>
              <a:rPr lang="zh-CN" altLang="en-US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看着大家为我忙碌，心疼不已的情形，我的心热乎乎的</a:t>
            </a:r>
            <a:r>
              <a:rPr lang="zh-CN" altLang="en-US" sz="2400" b="1" dirty="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，同时又</a:t>
            </a:r>
            <a:r>
              <a:rPr lang="zh-CN" altLang="en-US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有些惭愧，只是因为自己的不小心，让家人如此担心实在不应该。于是，我忍着痛，装出</a:t>
            </a:r>
            <a:r>
              <a:rPr lang="zh-CN" altLang="en-US" sz="2400" b="1" dirty="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一</a:t>
            </a: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副</a:t>
            </a:r>
            <a:r>
              <a:rPr lang="zh-CN" altLang="en-US" sz="2400" b="1" dirty="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不在乎</a:t>
            </a:r>
            <a:r>
              <a:rPr lang="zh-CN" altLang="en-US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的样子说： “只要奶奶好好的，我没事，不过，我向大家保证，今后走路一定会小心的。”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4" name="组合 7"/>
          <p:cNvGrpSpPr>
            <a:grpSpLocks/>
          </p:cNvGrpSpPr>
          <p:nvPr/>
        </p:nvGrpSpPr>
        <p:grpSpPr bwMode="auto">
          <a:xfrm>
            <a:off x="28575" y="-3175"/>
            <a:ext cx="2006600" cy="522288"/>
            <a:chOff x="70" y="-63"/>
            <a:chExt cx="3160" cy="822"/>
          </a:xfrm>
        </p:grpSpPr>
        <p:sp>
          <p:nvSpPr>
            <p:cNvPr id="5" name="文本框 4"/>
            <p:cNvSpPr txBox="1">
              <a:spLocks noChangeArrowheads="1"/>
            </p:cNvSpPr>
            <p:nvPr/>
          </p:nvSpPr>
          <p:spPr bwMode="auto">
            <a:xfrm>
              <a:off x="678" y="-63"/>
              <a:ext cx="2528" cy="8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r>
                <a:rPr kumimoji="1" lang="zh-CN" altLang="en-US" sz="2800" dirty="0">
                  <a:latin typeface="黑体" panose="02010609060101010101" pitchFamily="49" charset="-122"/>
                  <a:ea typeface="黑体" panose="02010609060101010101" pitchFamily="49" charset="-122"/>
                </a:rPr>
                <a:t>合作探究</a:t>
              </a:r>
            </a:p>
          </p:txBody>
        </p:sp>
        <p:cxnSp>
          <p:nvCxnSpPr>
            <p:cNvPr id="6" name="直线连接符 9"/>
            <p:cNvCxnSpPr/>
            <p:nvPr/>
          </p:nvCxnSpPr>
          <p:spPr>
            <a:xfrm>
              <a:off x="70" y="699"/>
              <a:ext cx="3160" cy="0"/>
            </a:xfrm>
            <a:prstGeom prst="line">
              <a:avLst/>
            </a:prstGeom>
            <a:ln>
              <a:solidFill>
                <a:srgbClr val="0FB746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菱形 6"/>
            <p:cNvSpPr/>
            <p:nvPr/>
          </p:nvSpPr>
          <p:spPr>
            <a:xfrm>
              <a:off x="125" y="147"/>
              <a:ext cx="553" cy="552"/>
            </a:xfrm>
            <a:prstGeom prst="diamond">
              <a:avLst/>
            </a:prstGeom>
            <a:solidFill>
              <a:srgbClr val="0FB746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kumimoji="1" lang="zh-CN" altLang="en-US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214282" y="430575"/>
            <a:ext cx="8786874" cy="13490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66700">
              <a:lnSpc>
                <a:spcPts val="3500"/>
              </a:lnSpc>
            </a:pPr>
            <a:r>
              <a:rPr lang="en-US" altLang="zh-CN" sz="2400" b="1" dirty="0">
                <a:solidFill>
                  <a:srgbClr val="0000CC"/>
                </a:solidFill>
                <a:latin typeface="黑体" pitchFamily="2" charset="-122"/>
                <a:ea typeface="黑体" pitchFamily="2" charset="-122"/>
              </a:rPr>
              <a:t>  </a:t>
            </a:r>
            <a:r>
              <a:rPr lang="en-US" altLang="zh-CN" sz="2400" b="1" dirty="0">
                <a:solidFill>
                  <a:srgbClr val="0000CC"/>
                </a:solidFill>
                <a:latin typeface="宋体" pitchFamily="2" charset="-122"/>
              </a:rPr>
              <a:t>2.</a:t>
            </a:r>
            <a:r>
              <a:rPr lang="zh-CN" altLang="en-US" sz="2400" b="1" dirty="0" smtClean="0">
                <a:solidFill>
                  <a:srgbClr val="0000CC"/>
                </a:solidFill>
                <a:latin typeface="宋体" pitchFamily="2" charset="-122"/>
              </a:rPr>
              <a:t>以</a:t>
            </a:r>
            <a:r>
              <a:rPr lang="en-US" altLang="zh-CN" sz="2400" b="1" dirty="0" smtClean="0">
                <a:solidFill>
                  <a:srgbClr val="0000CC"/>
                </a:solidFill>
                <a:latin typeface="宋体" pitchFamily="2" charset="-122"/>
              </a:rPr>
              <a:t>《</a:t>
            </a:r>
            <a:r>
              <a:rPr lang="zh-CN" altLang="en-US" sz="2400" b="1" dirty="0" smtClean="0">
                <a:solidFill>
                  <a:srgbClr val="0000CC"/>
                </a:solidFill>
                <a:latin typeface="宋体" pitchFamily="2" charset="-122"/>
              </a:rPr>
              <a:t>那</a:t>
            </a:r>
            <a:r>
              <a:rPr lang="zh-CN" altLang="en-US" sz="2400" b="1" dirty="0">
                <a:solidFill>
                  <a:srgbClr val="0000CC"/>
                </a:solidFill>
                <a:latin typeface="宋体" pitchFamily="2" charset="-122"/>
              </a:rPr>
              <a:t>一次，我真</a:t>
            </a:r>
            <a:r>
              <a:rPr lang="en-US" altLang="zh-CN" sz="2400" b="1" dirty="0" smtClean="0">
                <a:solidFill>
                  <a:srgbClr val="0000CC"/>
                </a:solidFill>
                <a:latin typeface="宋体" pitchFamily="2" charset="-122"/>
              </a:rPr>
              <a:t>________》</a:t>
            </a:r>
            <a:r>
              <a:rPr lang="zh-CN" altLang="en-US" sz="2400" b="1" dirty="0" smtClean="0">
                <a:solidFill>
                  <a:srgbClr val="0000CC"/>
                </a:solidFill>
                <a:latin typeface="宋体" pitchFamily="2" charset="-122"/>
              </a:rPr>
              <a:t>为</a:t>
            </a:r>
            <a:r>
              <a:rPr lang="zh-CN" altLang="en-US" sz="2400" b="1" dirty="0">
                <a:solidFill>
                  <a:srgbClr val="0000CC"/>
                </a:solidFill>
                <a:latin typeface="宋体" pitchFamily="2" charset="-122"/>
              </a:rPr>
              <a:t>题，先将题目补充完整，然后写一篇以记事为主的作文，不少于</a:t>
            </a:r>
            <a:r>
              <a:rPr lang="en-US" altLang="zh-CN" sz="2400" b="1" dirty="0">
                <a:solidFill>
                  <a:srgbClr val="0000CC"/>
                </a:solidFill>
                <a:latin typeface="宋体" pitchFamily="2" charset="-122"/>
              </a:rPr>
              <a:t>500</a:t>
            </a:r>
            <a:r>
              <a:rPr lang="zh-CN" altLang="en-US" sz="2400" b="1" dirty="0">
                <a:solidFill>
                  <a:srgbClr val="0000CC"/>
                </a:solidFill>
                <a:latin typeface="宋体" pitchFamily="2" charset="-122"/>
              </a:rPr>
              <a:t>字。</a:t>
            </a:r>
            <a:r>
              <a:rPr lang="zh-CN" altLang="en-US" sz="2400" dirty="0">
                <a:latin typeface="黑体" pitchFamily="2" charset="-122"/>
                <a:ea typeface="黑体" pitchFamily="2" charset="-122"/>
              </a:rPr>
              <a:t> </a:t>
            </a:r>
            <a:r>
              <a:rPr lang="en-US" altLang="zh-CN" sz="2400" b="1" dirty="0">
                <a:latin typeface="Times New Roman" pitchFamily="18" charset="0"/>
              </a:rPr>
              <a:t> </a:t>
            </a:r>
            <a:endParaRPr lang="zh-CN" altLang="en-US" sz="2400" b="1" dirty="0">
              <a:latin typeface="Times New Roman" pitchFamily="18" charset="0"/>
            </a:endParaRPr>
          </a:p>
          <a:p>
            <a:pPr indent="266700" eaLnBrk="0" hangingPunct="0">
              <a:lnSpc>
                <a:spcPts val="2800"/>
              </a:lnSpc>
            </a:pPr>
            <a:endParaRPr lang="zh-CN" altLang="en-US" dirty="0">
              <a:latin typeface="Times New Roman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79512" y="1336962"/>
            <a:ext cx="8928992" cy="368306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lvl="0" indent="266700">
              <a:lnSpc>
                <a:spcPts val="3500"/>
              </a:lnSpc>
            </a:pPr>
            <a:r>
              <a:rPr lang="zh-CN" altLang="en-US" sz="2400" dirty="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提示：</a:t>
            </a:r>
            <a:endParaRPr lang="zh-CN" altLang="en-US" sz="2400" dirty="0">
              <a:solidFill>
                <a:srgbClr val="FF0000"/>
              </a:solidFill>
              <a:latin typeface="Times New Roman" pitchFamily="18" charset="0"/>
            </a:endParaRPr>
          </a:p>
          <a:p>
            <a:pPr lvl="0" indent="266700" eaLnBrk="0" hangingPunct="0">
              <a:lnSpc>
                <a:spcPts val="3500"/>
              </a:lnSpc>
            </a:pPr>
            <a:r>
              <a:rPr lang="en-US" altLang="zh-CN" sz="2400" b="1" dirty="0">
                <a:solidFill>
                  <a:prstClr val="black"/>
                </a:solidFill>
                <a:latin typeface="Times New Roman" pitchFamily="18" charset="0"/>
              </a:rPr>
              <a:t>  </a:t>
            </a:r>
            <a:r>
              <a:rPr lang="en-US" altLang="zh-CN" sz="2400" b="1" dirty="0" smtClean="0">
                <a:solidFill>
                  <a:prstClr val="black"/>
                </a:solidFill>
                <a:latin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en-US" altLang="zh-CN" sz="24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.</a:t>
            </a:r>
            <a:r>
              <a:rPr lang="zh-CN" altLang="en-US" sz="24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这是半命题作文，可以补充一个表示情感或心理活动的</a:t>
            </a:r>
            <a:r>
              <a:rPr lang="zh-CN" altLang="en-US" sz="2400" b="1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词语</a:t>
            </a:r>
            <a:r>
              <a:rPr lang="zh-CN" altLang="en-US" sz="24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，如“快乐”“开心”“感动”</a:t>
            </a:r>
            <a:r>
              <a:rPr lang="zh-CN" altLang="en-US" sz="2400" b="1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“后悔” 等</a:t>
            </a:r>
            <a:r>
              <a:rPr lang="zh-CN" altLang="en-US" sz="24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。注意题目</a:t>
            </a:r>
            <a:r>
              <a:rPr lang="zh-CN" altLang="en-US" sz="2400" b="1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中</a:t>
            </a:r>
            <a:endParaRPr lang="en-US" altLang="zh-CN" sz="2400" b="1" dirty="0" smtClean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lvl="0" indent="266700" eaLnBrk="0" hangingPunct="0">
              <a:lnSpc>
                <a:spcPts val="3500"/>
              </a:lnSpc>
            </a:pPr>
            <a:r>
              <a:rPr lang="zh-CN" altLang="en-US" sz="2400" b="1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“真”，表明这件事带给你的情感冲击是很强烈的，让你印象深刻。</a:t>
            </a:r>
            <a:endParaRPr lang="zh-CN" altLang="en-US" sz="24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lvl="0" indent="266700" eaLnBrk="0" hangingPunct="0">
              <a:lnSpc>
                <a:spcPts val="3500"/>
              </a:lnSpc>
            </a:pPr>
            <a:r>
              <a:rPr lang="en-US" altLang="zh-CN" sz="24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en-US" altLang="zh-CN" sz="2400" b="1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en-US" altLang="zh-CN" sz="24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.</a:t>
            </a:r>
            <a:r>
              <a:rPr lang="zh-CN" altLang="en-US" sz="2400" b="1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要注意有重点地展开叙述，突出事件中触动你情感的部分。</a:t>
            </a:r>
            <a:endParaRPr lang="en-US" altLang="zh-CN" sz="24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lvl="0" indent="266700" eaLnBrk="0" hangingPunct="0">
              <a:lnSpc>
                <a:spcPts val="3500"/>
              </a:lnSpc>
            </a:pPr>
            <a:r>
              <a:rPr lang="en-US" altLang="zh-CN" sz="24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en-US" altLang="zh-CN" sz="2400" b="1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</a:t>
            </a:r>
            <a:r>
              <a:rPr lang="en-US" altLang="zh-CN" sz="24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.</a:t>
            </a:r>
            <a:r>
              <a:rPr lang="zh-CN" altLang="en-US" sz="24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注意开头、结尾与文章的标题相呼应，扣住题目。叙述中要适当用一些表达情感的语</a:t>
            </a:r>
            <a:r>
              <a:rPr lang="zh-CN" altLang="en-US" sz="2400" b="1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句。</a:t>
            </a:r>
            <a:r>
              <a:rPr lang="en-US" altLang="zh-CN" sz="2400" b="1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 </a:t>
            </a:r>
            <a:endParaRPr lang="zh-CN" altLang="en-US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5" name="组合 7"/>
          <p:cNvGrpSpPr>
            <a:grpSpLocks/>
          </p:cNvGrpSpPr>
          <p:nvPr/>
        </p:nvGrpSpPr>
        <p:grpSpPr bwMode="auto">
          <a:xfrm>
            <a:off x="0" y="-110361"/>
            <a:ext cx="2006600" cy="522288"/>
            <a:chOff x="70" y="-63"/>
            <a:chExt cx="3160" cy="822"/>
          </a:xfrm>
        </p:grpSpPr>
        <p:sp>
          <p:nvSpPr>
            <p:cNvPr id="6" name="文本框 5"/>
            <p:cNvSpPr txBox="1">
              <a:spLocks noChangeArrowheads="1"/>
            </p:cNvSpPr>
            <p:nvPr/>
          </p:nvSpPr>
          <p:spPr bwMode="auto">
            <a:xfrm>
              <a:off x="678" y="-63"/>
              <a:ext cx="2528" cy="8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r>
                <a:rPr kumimoji="1" lang="zh-CN" altLang="en-US" sz="2800" dirty="0">
                  <a:latin typeface="黑体" panose="02010609060101010101" pitchFamily="49" charset="-122"/>
                  <a:ea typeface="黑体" panose="02010609060101010101" pitchFamily="49" charset="-122"/>
                </a:rPr>
                <a:t>合作探究</a:t>
              </a:r>
            </a:p>
          </p:txBody>
        </p:sp>
        <p:cxnSp>
          <p:nvCxnSpPr>
            <p:cNvPr id="7" name="直线连接符 9"/>
            <p:cNvCxnSpPr/>
            <p:nvPr/>
          </p:nvCxnSpPr>
          <p:spPr>
            <a:xfrm>
              <a:off x="70" y="699"/>
              <a:ext cx="3160" cy="0"/>
            </a:xfrm>
            <a:prstGeom prst="line">
              <a:avLst/>
            </a:prstGeom>
            <a:ln>
              <a:solidFill>
                <a:srgbClr val="0FB746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菱形 7"/>
            <p:cNvSpPr/>
            <p:nvPr/>
          </p:nvSpPr>
          <p:spPr>
            <a:xfrm>
              <a:off x="125" y="147"/>
              <a:ext cx="553" cy="552"/>
            </a:xfrm>
            <a:prstGeom prst="diamond">
              <a:avLst/>
            </a:prstGeom>
            <a:solidFill>
              <a:srgbClr val="0FB746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kumimoji="1" lang="zh-CN" altLang="en-US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右中括号 4"/>
          <p:cNvSpPr/>
          <p:nvPr/>
        </p:nvSpPr>
        <p:spPr>
          <a:xfrm flipH="1">
            <a:off x="5929322" y="1428742"/>
            <a:ext cx="254000" cy="2940050"/>
          </a:xfrm>
          <a:prstGeom prst="rightBracket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1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宋体" pitchFamily="2" charset="-122"/>
              <a:ea typeface="宋体" pitchFamily="2" charset="-122"/>
            </a:endParaRPr>
          </a:p>
        </p:txBody>
      </p:sp>
      <p:sp>
        <p:nvSpPr>
          <p:cNvPr id="6" name="右中括号 5"/>
          <p:cNvSpPr/>
          <p:nvPr/>
        </p:nvSpPr>
        <p:spPr>
          <a:xfrm>
            <a:off x="2963383" y="1096946"/>
            <a:ext cx="322263" cy="1606562"/>
          </a:xfrm>
          <a:prstGeom prst="rightBracket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1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宋体" pitchFamily="2" charset="-122"/>
              <a:ea typeface="宋体" pitchFamily="2" charset="-122"/>
            </a:endParaRPr>
          </a:p>
        </p:txBody>
      </p:sp>
      <p:sp>
        <p:nvSpPr>
          <p:cNvPr id="7" name="文本框 3"/>
          <p:cNvSpPr txBox="1"/>
          <p:nvPr/>
        </p:nvSpPr>
        <p:spPr>
          <a:xfrm>
            <a:off x="3441701" y="2574915"/>
            <a:ext cx="1384300" cy="923925"/>
          </a:xfrm>
          <a:prstGeom prst="rect">
            <a:avLst/>
          </a:prstGeom>
          <a:solidFill>
            <a:srgbClr val="00B0F0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宋体" pitchFamily="2" charset="-122"/>
                <a:ea typeface="宋体" pitchFamily="2" charset="-122"/>
                <a:sym typeface="+mn-ea"/>
              </a:rPr>
              <a:t>那一次，我真</a:t>
            </a:r>
            <a:r>
              <a:rPr kumimoji="0" lang="en-US" altLang="zh-CN" sz="1800" b="1" u="sng" strike="noStrike" kern="1200" cap="none" spc="0" normalizeH="0" baseline="0" noProof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宋体" pitchFamily="2" charset="-122"/>
                <a:ea typeface="宋体" pitchFamily="2" charset="-122"/>
                <a:sym typeface="+mn-ea"/>
              </a:rPr>
              <a:t>       </a:t>
            </a:r>
            <a:r>
              <a:rPr kumimoji="0" lang="en-US" altLang="zh-CN" sz="1800" b="1" strike="noStrike" kern="1200" cap="none" spc="0" normalizeH="0" baseline="0" noProof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宋体" pitchFamily="2" charset="-122"/>
                <a:ea typeface="宋体" pitchFamily="2" charset="-122"/>
                <a:sym typeface="+mn-ea"/>
              </a:rPr>
              <a:t>.  </a:t>
            </a:r>
            <a:r>
              <a:rPr kumimoji="0" lang="zh-CN" altLang="en-US" sz="1800" b="1" i="0" u="none" strike="noStrike" kern="1200" cap="none" spc="0" normalizeH="0" baseline="0" noProof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宋体" pitchFamily="2" charset="-122"/>
                <a:ea typeface="宋体" pitchFamily="2" charset="-122"/>
                <a:sym typeface="+mn-ea"/>
              </a:rPr>
              <a:t>（半命题）</a:t>
            </a:r>
            <a:endParaRPr kumimoji="0" lang="zh-CN" altLang="zh-CN" sz="1800" b="1" i="0" u="none" strike="noStrike" kern="1200" cap="none" spc="0" normalizeH="0" baseline="0" noProof="1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宋体" pitchFamily="2" charset="-122"/>
              <a:ea typeface="宋体" pitchFamily="2" charset="-122"/>
              <a:sym typeface="+mn-ea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3298826" y="1646221"/>
            <a:ext cx="428628" cy="646113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1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宋体" pitchFamily="2" charset="-122"/>
                <a:ea typeface="宋体" pitchFamily="2" charset="-122"/>
                <a:sym typeface="+mn-ea"/>
              </a:rPr>
              <a:t>审题</a:t>
            </a:r>
            <a:endParaRPr kumimoji="0" lang="zh-CN" altLang="zh-CN" sz="1800" b="1" i="0" u="none" strike="noStrike" kern="1200" cap="none" spc="0" normalizeH="0" baseline="0" noProof="1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宋体" pitchFamily="2" charset="-122"/>
              <a:ea typeface="宋体" pitchFamily="2" charset="-122"/>
              <a:sym typeface="+mn-ea"/>
            </a:endParaRPr>
          </a:p>
        </p:txBody>
      </p:sp>
      <p:cxnSp>
        <p:nvCxnSpPr>
          <p:cNvPr id="9" name="直接箭头连接符 8"/>
          <p:cNvCxnSpPr/>
          <p:nvPr/>
        </p:nvCxnSpPr>
        <p:spPr>
          <a:xfrm flipH="1">
            <a:off x="3758350" y="3507855"/>
            <a:ext cx="254854" cy="289990"/>
          </a:xfrm>
          <a:prstGeom prst="straightConnector1">
            <a:avLst/>
          </a:prstGeom>
          <a:ln>
            <a:tailEnd type="arrow" w="med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0" name="文本框 11"/>
          <p:cNvSpPr txBox="1"/>
          <p:nvPr/>
        </p:nvSpPr>
        <p:spPr>
          <a:xfrm>
            <a:off x="3298825" y="3797845"/>
            <a:ext cx="436556" cy="646113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1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宋体" pitchFamily="2" charset="-122"/>
                <a:ea typeface="宋体" pitchFamily="2" charset="-122"/>
                <a:sym typeface="+mn-ea"/>
              </a:rPr>
              <a:t>写法</a:t>
            </a:r>
            <a:endParaRPr kumimoji="0" lang="zh-CN" altLang="zh-CN" sz="1800" b="1" i="0" u="none" strike="noStrike" kern="1200" cap="none" spc="0" normalizeH="0" baseline="0" noProof="1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宋体" pitchFamily="2" charset="-122"/>
              <a:ea typeface="宋体" pitchFamily="2" charset="-122"/>
              <a:sym typeface="+mn-ea"/>
            </a:endParaRPr>
          </a:p>
        </p:txBody>
      </p:sp>
      <p:sp>
        <p:nvSpPr>
          <p:cNvPr id="12" name="文本框 37"/>
          <p:cNvSpPr txBox="1"/>
          <p:nvPr/>
        </p:nvSpPr>
        <p:spPr>
          <a:xfrm>
            <a:off x="251520" y="3714758"/>
            <a:ext cx="2071701" cy="646113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1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宋体" pitchFamily="2" charset="-122"/>
                <a:ea typeface="宋体" pitchFamily="2" charset="-122"/>
                <a:sym typeface="+mn-ea"/>
              </a:rPr>
              <a:t>重点写清事情经过及对自己的影响</a:t>
            </a:r>
          </a:p>
        </p:txBody>
      </p:sp>
      <p:sp>
        <p:nvSpPr>
          <p:cNvPr id="13" name="文本框 41"/>
          <p:cNvSpPr txBox="1"/>
          <p:nvPr/>
        </p:nvSpPr>
        <p:spPr>
          <a:xfrm>
            <a:off x="5211772" y="2851142"/>
            <a:ext cx="681038" cy="369888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1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宋体" pitchFamily="2" charset="-122"/>
                <a:ea typeface="宋体" pitchFamily="2" charset="-122"/>
                <a:sym typeface="+mn-ea"/>
              </a:rPr>
              <a:t>选材</a:t>
            </a:r>
            <a:endParaRPr kumimoji="0" lang="zh-CN" altLang="zh-CN" sz="1800" b="1" i="0" u="none" strike="noStrike" kern="1200" cap="none" spc="0" normalizeH="0" baseline="0" noProof="1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宋体" pitchFamily="2" charset="-122"/>
              <a:ea typeface="宋体" pitchFamily="2" charset="-122"/>
              <a:sym typeface="+mn-ea"/>
            </a:endParaRPr>
          </a:p>
        </p:txBody>
      </p:sp>
      <p:sp>
        <p:nvSpPr>
          <p:cNvPr id="14" name="文本框 46"/>
          <p:cNvSpPr txBox="1"/>
          <p:nvPr/>
        </p:nvSpPr>
        <p:spPr>
          <a:xfrm>
            <a:off x="6227783" y="3932237"/>
            <a:ext cx="2574925" cy="646331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1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宋体" pitchFamily="2" charset="-122"/>
                <a:ea typeface="宋体" pitchFamily="2" charset="-122"/>
                <a:sym typeface="+mn-ea"/>
              </a:rPr>
              <a:t>社会：参加一次社会实践，进行一次旅行</a:t>
            </a:r>
            <a:r>
              <a:rPr kumimoji="0" lang="en-US" altLang="zh-CN" sz="1800" b="1" i="0" u="none" strike="noStrike" kern="1200" cap="none" spc="0" normalizeH="0" baseline="0" noProof="1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宋体" pitchFamily="2" charset="-122"/>
                <a:ea typeface="宋体" pitchFamily="2" charset="-122"/>
                <a:sym typeface="+mn-ea"/>
              </a:rPr>
              <a:t>……</a:t>
            </a:r>
            <a:endParaRPr kumimoji="0" lang="zh-CN" altLang="en-US" sz="1800" b="1" i="0" u="none" strike="noStrike" kern="1200" cap="none" spc="0" normalizeH="0" baseline="0" noProof="1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宋体" pitchFamily="2" charset="-122"/>
              <a:ea typeface="宋体" pitchFamily="2" charset="-122"/>
              <a:sym typeface="+mn-ea"/>
            </a:endParaRPr>
          </a:p>
        </p:txBody>
      </p:sp>
      <p:sp>
        <p:nvSpPr>
          <p:cNvPr id="15" name="文本框 47"/>
          <p:cNvSpPr txBox="1"/>
          <p:nvPr/>
        </p:nvSpPr>
        <p:spPr>
          <a:xfrm>
            <a:off x="6227783" y="2932105"/>
            <a:ext cx="2574925" cy="646113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1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宋体" pitchFamily="2" charset="-122"/>
                <a:ea typeface="宋体" pitchFamily="2" charset="-122"/>
                <a:sym typeface="+mn-ea"/>
              </a:rPr>
              <a:t>自然：看一次日出，嗅一次花香</a:t>
            </a:r>
            <a:r>
              <a:rPr kumimoji="0" lang="en-US" altLang="zh-CN" sz="1800" b="1" i="0" u="none" strike="noStrike" kern="1200" cap="none" spc="0" normalizeH="0" baseline="0" noProof="1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宋体" pitchFamily="2" charset="-122"/>
                <a:ea typeface="宋体" pitchFamily="2" charset="-122"/>
                <a:sym typeface="+mn-ea"/>
              </a:rPr>
              <a:t>……</a:t>
            </a:r>
            <a:endParaRPr kumimoji="0" lang="zh-CN" altLang="en-US" sz="1800" b="1" i="0" u="none" strike="noStrike" kern="1200" cap="none" spc="0" normalizeH="0" baseline="0" noProof="1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宋体" pitchFamily="2" charset="-122"/>
              <a:ea typeface="宋体" pitchFamily="2" charset="-122"/>
              <a:sym typeface="+mn-ea"/>
            </a:endParaRPr>
          </a:p>
        </p:txBody>
      </p:sp>
      <p:sp>
        <p:nvSpPr>
          <p:cNvPr id="16" name="文本框 48"/>
          <p:cNvSpPr txBox="1"/>
          <p:nvPr/>
        </p:nvSpPr>
        <p:spPr>
          <a:xfrm>
            <a:off x="251520" y="4506905"/>
            <a:ext cx="2571769" cy="36933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1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宋体" pitchFamily="2" charset="-122"/>
                <a:ea typeface="宋体" pitchFamily="2" charset="-122"/>
                <a:sym typeface="+mn-ea"/>
              </a:rPr>
              <a:t>心理描写要充分、生动</a:t>
            </a:r>
          </a:p>
        </p:txBody>
      </p:sp>
      <p:sp>
        <p:nvSpPr>
          <p:cNvPr id="17" name="五边形 16"/>
          <p:cNvSpPr/>
          <p:nvPr/>
        </p:nvSpPr>
        <p:spPr>
          <a:xfrm>
            <a:off x="251520" y="860403"/>
            <a:ext cx="2528888" cy="354013"/>
          </a:xfrm>
          <a:prstGeom prst="homePlat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0" normalizeH="0" baseline="0" noProof="1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宋体" pitchFamily="2" charset="-122"/>
                <a:ea typeface="宋体" pitchFamily="2" charset="-122"/>
                <a:sym typeface="+mn-ea"/>
              </a:rPr>
              <a:t>那一次：写一件事</a:t>
            </a:r>
          </a:p>
        </p:txBody>
      </p:sp>
      <p:sp>
        <p:nvSpPr>
          <p:cNvPr id="18" name="五边形 17"/>
          <p:cNvSpPr/>
          <p:nvPr/>
        </p:nvSpPr>
        <p:spPr>
          <a:xfrm>
            <a:off x="251520" y="1646221"/>
            <a:ext cx="2879725" cy="354013"/>
          </a:xfrm>
          <a:prstGeom prst="homePlat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1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宋体" pitchFamily="2" charset="-122"/>
                <a:ea typeface="宋体" pitchFamily="2" charset="-122"/>
                <a:sym typeface="+mn-ea"/>
              </a:rPr>
              <a:t>真：影响很大，印象深刻</a:t>
            </a:r>
          </a:p>
        </p:txBody>
      </p:sp>
      <p:sp>
        <p:nvSpPr>
          <p:cNvPr id="19" name="文本框 52"/>
          <p:cNvSpPr txBox="1"/>
          <p:nvPr/>
        </p:nvSpPr>
        <p:spPr>
          <a:xfrm>
            <a:off x="251520" y="3217857"/>
            <a:ext cx="2278063" cy="36830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1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宋体" pitchFamily="2" charset="-122"/>
                <a:ea typeface="宋体" pitchFamily="2" charset="-122"/>
                <a:sym typeface="+mn-ea"/>
              </a:rPr>
              <a:t>交代清楚六要素</a:t>
            </a:r>
          </a:p>
        </p:txBody>
      </p:sp>
      <p:sp>
        <p:nvSpPr>
          <p:cNvPr id="20" name="文本框 54"/>
          <p:cNvSpPr txBox="1"/>
          <p:nvPr/>
        </p:nvSpPr>
        <p:spPr>
          <a:xfrm>
            <a:off x="6227783" y="2146287"/>
            <a:ext cx="2574925" cy="646113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1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宋体" pitchFamily="2" charset="-122"/>
                <a:ea typeface="宋体" pitchFamily="2" charset="-122"/>
                <a:sym typeface="+mn-ea"/>
              </a:rPr>
              <a:t>学校：一次考试失败，一次登台演出</a:t>
            </a:r>
            <a:endParaRPr kumimoji="0" lang="zh-CN" altLang="zh-CN" sz="1800" b="1" i="0" u="none" strike="noStrike" kern="1200" cap="none" spc="0" normalizeH="0" baseline="0" noProof="1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宋体" pitchFamily="2" charset="-122"/>
              <a:ea typeface="宋体" pitchFamily="2" charset="-122"/>
              <a:sym typeface="+mn-ea"/>
            </a:endParaRPr>
          </a:p>
        </p:txBody>
      </p:sp>
      <p:sp>
        <p:nvSpPr>
          <p:cNvPr id="21" name="文本框 55"/>
          <p:cNvSpPr txBox="1"/>
          <p:nvPr/>
        </p:nvSpPr>
        <p:spPr>
          <a:xfrm>
            <a:off x="6156345" y="860403"/>
            <a:ext cx="2574925" cy="922338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1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宋体" pitchFamily="2" charset="-122"/>
                <a:ea typeface="宋体" pitchFamily="2" charset="-122"/>
                <a:sym typeface="+mn-ea"/>
              </a:rPr>
              <a:t>家庭：一次生病受到妈妈照顾，一次犯错被爸爸训斥</a:t>
            </a:r>
            <a:r>
              <a:rPr kumimoji="0" lang="en-US" altLang="zh-CN" sz="1800" b="1" i="0" u="none" strike="noStrike" kern="1200" cap="none" spc="0" normalizeH="0" baseline="0" noProof="1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宋体" pitchFamily="2" charset="-122"/>
                <a:ea typeface="宋体" pitchFamily="2" charset="-122"/>
                <a:sym typeface="+mn-ea"/>
              </a:rPr>
              <a:t>……</a:t>
            </a:r>
            <a:endParaRPr kumimoji="0" lang="zh-CN" altLang="zh-CN" sz="1800" b="1" i="0" u="none" strike="noStrike" kern="1200" cap="none" spc="0" normalizeH="0" baseline="0" noProof="1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宋体" pitchFamily="2" charset="-122"/>
              <a:ea typeface="宋体" pitchFamily="2" charset="-122"/>
              <a:sym typeface="+mn-ea"/>
            </a:endParaRPr>
          </a:p>
        </p:txBody>
      </p:sp>
      <p:sp>
        <p:nvSpPr>
          <p:cNvPr id="22" name="五边形 21"/>
          <p:cNvSpPr/>
          <p:nvPr/>
        </p:nvSpPr>
        <p:spPr>
          <a:xfrm>
            <a:off x="251520" y="2360601"/>
            <a:ext cx="2720975" cy="608013"/>
          </a:xfrm>
          <a:prstGeom prst="homePlat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1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宋体" pitchFamily="2" charset="-122"/>
                <a:ea typeface="宋体" pitchFamily="2" charset="-122"/>
                <a:sym typeface="+mn-ea"/>
              </a:rPr>
              <a:t>补题：表示情感或心理活动的词语</a:t>
            </a:r>
          </a:p>
        </p:txBody>
      </p:sp>
      <p:cxnSp>
        <p:nvCxnSpPr>
          <p:cNvPr id="23" name="直接箭头连接符 22"/>
          <p:cNvCxnSpPr/>
          <p:nvPr/>
        </p:nvCxnSpPr>
        <p:spPr>
          <a:xfrm flipH="1" flipV="1">
            <a:off x="3754852" y="2282536"/>
            <a:ext cx="247230" cy="289213"/>
          </a:xfrm>
          <a:prstGeom prst="straightConnector1">
            <a:avLst/>
          </a:prstGeom>
          <a:ln>
            <a:tailEnd type="arrow" w="med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6" name="椭圆 25"/>
          <p:cNvSpPr/>
          <p:nvPr/>
        </p:nvSpPr>
        <p:spPr>
          <a:xfrm>
            <a:off x="3316760" y="348717"/>
            <a:ext cx="2500330" cy="642924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b="1" dirty="0">
                <a:solidFill>
                  <a:srgbClr val="FFFF00"/>
                </a:solidFill>
                <a:latin typeface="黑体" pitchFamily="2" charset="-122"/>
                <a:ea typeface="黑体" pitchFamily="2" charset="-122"/>
              </a:rPr>
              <a:t>思维导图</a:t>
            </a:r>
          </a:p>
        </p:txBody>
      </p:sp>
      <p:cxnSp>
        <p:nvCxnSpPr>
          <p:cNvPr id="27" name="直接箭头连接符 26"/>
          <p:cNvCxnSpPr>
            <a:stCxn id="7" idx="3"/>
            <a:endCxn id="13" idx="1"/>
          </p:cNvCxnSpPr>
          <p:nvPr/>
        </p:nvCxnSpPr>
        <p:spPr>
          <a:xfrm flipV="1">
            <a:off x="4826001" y="3036086"/>
            <a:ext cx="385771" cy="792"/>
          </a:xfrm>
          <a:prstGeom prst="straightConnector1">
            <a:avLst/>
          </a:prstGeom>
          <a:ln>
            <a:tailEnd type="arrow" w="med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4" name="右中括号 23"/>
          <p:cNvSpPr/>
          <p:nvPr/>
        </p:nvSpPr>
        <p:spPr>
          <a:xfrm>
            <a:off x="2953593" y="3269444"/>
            <a:ext cx="322263" cy="1606562"/>
          </a:xfrm>
          <a:prstGeom prst="rightBracket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1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宋体" pitchFamily="2" charset="-122"/>
              <a:ea typeface="宋体" pitchFamily="2" charset="-122"/>
            </a:endParaRPr>
          </a:p>
        </p:txBody>
      </p:sp>
      <p:grpSp>
        <p:nvGrpSpPr>
          <p:cNvPr id="25" name="组合 7"/>
          <p:cNvGrpSpPr>
            <a:grpSpLocks/>
          </p:cNvGrpSpPr>
          <p:nvPr/>
        </p:nvGrpSpPr>
        <p:grpSpPr bwMode="auto">
          <a:xfrm>
            <a:off x="0" y="-110361"/>
            <a:ext cx="2006600" cy="522288"/>
            <a:chOff x="70" y="-63"/>
            <a:chExt cx="3160" cy="822"/>
          </a:xfrm>
        </p:grpSpPr>
        <p:sp>
          <p:nvSpPr>
            <p:cNvPr id="28" name="文本框 5"/>
            <p:cNvSpPr txBox="1">
              <a:spLocks noChangeArrowheads="1"/>
            </p:cNvSpPr>
            <p:nvPr/>
          </p:nvSpPr>
          <p:spPr bwMode="auto">
            <a:xfrm>
              <a:off x="678" y="-63"/>
              <a:ext cx="2528" cy="8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r>
                <a:rPr kumimoji="1" lang="zh-CN" altLang="en-US" sz="2800" dirty="0">
                  <a:latin typeface="黑体" panose="02010609060101010101" pitchFamily="49" charset="-122"/>
                  <a:ea typeface="黑体" panose="02010609060101010101" pitchFamily="49" charset="-122"/>
                </a:rPr>
                <a:t>合作探究</a:t>
              </a:r>
            </a:p>
          </p:txBody>
        </p:sp>
        <p:cxnSp>
          <p:nvCxnSpPr>
            <p:cNvPr id="29" name="直线连接符 9"/>
            <p:cNvCxnSpPr/>
            <p:nvPr/>
          </p:nvCxnSpPr>
          <p:spPr>
            <a:xfrm>
              <a:off x="70" y="699"/>
              <a:ext cx="3160" cy="0"/>
            </a:xfrm>
            <a:prstGeom prst="line">
              <a:avLst/>
            </a:prstGeom>
            <a:ln>
              <a:solidFill>
                <a:srgbClr val="0FB746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菱形 29"/>
            <p:cNvSpPr/>
            <p:nvPr/>
          </p:nvSpPr>
          <p:spPr>
            <a:xfrm>
              <a:off x="125" y="147"/>
              <a:ext cx="553" cy="552"/>
            </a:xfrm>
            <a:prstGeom prst="diamond">
              <a:avLst/>
            </a:prstGeom>
            <a:solidFill>
              <a:srgbClr val="0FB746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kumimoji="1" lang="zh-CN" altLang="en-US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10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4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9875" y="432975"/>
            <a:ext cx="9361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例文</a:t>
            </a:r>
          </a:p>
        </p:txBody>
      </p:sp>
      <p:sp>
        <p:nvSpPr>
          <p:cNvPr id="4" name="文本框 6"/>
          <p:cNvSpPr txBox="1"/>
          <p:nvPr/>
        </p:nvSpPr>
        <p:spPr>
          <a:xfrm>
            <a:off x="-1" y="500048"/>
            <a:ext cx="5643566" cy="489364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lvl1pPr marL="171450" indent="-171450" algn="l" defTabSz="685800" rtl="0" eaLnBrk="0" fontAlgn="base" hangingPunct="0">
              <a:lnSpc>
                <a:spcPct val="120000"/>
              </a:lnSpc>
              <a:spcBef>
                <a:spcPts val="75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0" fontAlgn="base" hangingPunct="0">
              <a:lnSpc>
                <a:spcPct val="12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0" fontAlgn="base" hangingPunct="0">
              <a:lnSpc>
                <a:spcPct val="12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0" fontAlgn="base" hangingPunct="0">
              <a:lnSpc>
                <a:spcPct val="12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0" fontAlgn="base" hangingPunct="0">
              <a:lnSpc>
                <a:spcPct val="12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defTabSz="914400" eaLnBrk="1" hangingPunct="1">
              <a:lnSpc>
                <a:spcPct val="100000"/>
              </a:lnSpc>
              <a:spcBef>
                <a:spcPct val="0"/>
              </a:spcBef>
              <a:buNone/>
            </a:pPr>
            <a:r>
              <a:rPr lang="" altLang="en-US" dirty="0">
                <a:solidFill>
                  <a:srgbClr val="0000CC"/>
                </a:solidFill>
                <a:latin typeface="黑体" pitchFamily="2" charset="-122"/>
                <a:ea typeface="黑体" pitchFamily="2" charset="-122"/>
              </a:rPr>
              <a:t>那一次，我真后悔</a:t>
            </a:r>
          </a:p>
          <a:p>
            <a:pPr marL="0" lvl="0" indent="0" defTabSz="914400" eaLnBrk="1" hangingPunct="1">
              <a:lnSpc>
                <a:spcPct val="100000"/>
              </a:lnSpc>
              <a:spcBef>
                <a:spcPct val="0"/>
              </a:spcBef>
              <a:buNone/>
            </a:pPr>
            <a:r>
              <a:rPr lang="" altLang="en-US" b="1" dirty="0">
                <a:latin typeface="宋体" pitchFamily="2" charset="-122"/>
                <a:ea typeface="宋体" pitchFamily="2" charset="-122"/>
              </a:rPr>
              <a:t>    </a:t>
            </a:r>
            <a:r>
              <a:rPr lang="" altLang="en-US" dirty="0">
                <a:latin typeface="楷体" panose="02010609060101010101" pitchFamily="49" charset="-122"/>
                <a:ea typeface="楷体" panose="02010609060101010101" pitchFamily="49" charset="-122"/>
              </a:rPr>
              <a:t>听到爷爷去世的噩耗</a:t>
            </a:r>
            <a:r>
              <a:rPr lang="" altLang="zh-CN" dirty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" altLang="en-US" dirty="0">
                <a:latin typeface="楷体" panose="02010609060101010101" pitchFamily="49" charset="-122"/>
                <a:ea typeface="楷体" panose="02010609060101010101" pitchFamily="49" charset="-122"/>
              </a:rPr>
              <a:t>我哭了整整一夜。①</a:t>
            </a:r>
          </a:p>
          <a:p>
            <a:pPr marL="0" lvl="0" indent="0" defTabSz="914400" eaLnBrk="1" hangingPunct="1">
              <a:lnSpc>
                <a:spcPct val="100000"/>
              </a:lnSpc>
              <a:spcBef>
                <a:spcPct val="0"/>
              </a:spcBef>
              <a:buNone/>
            </a:pPr>
            <a:r>
              <a:rPr lang="" altLang="zh-CN" dirty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zh-CN" dirty="0">
                <a:latin typeface="楷体" panose="02010609060101010101" pitchFamily="49" charset="-122"/>
                <a:ea typeface="楷体" panose="02010609060101010101" pitchFamily="49" charset="-122"/>
              </a:rPr>
              <a:t>全家人都以为我是太舍不得爷爷，只有我自己知道,我是后悔，是痛恨我自己！②与爷爷相聚的机会一次又一次被我轻易放弃了，而我却浑然不觉！</a:t>
            </a:r>
            <a:endParaRPr lang="en-US" altLang="zh-CN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0" indent="0" defTabSz="914400" eaLnBrk="1" hangingPunct="1"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en-US" dirty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" altLang="en-US" dirty="0">
                <a:latin typeface="楷体" panose="02010609060101010101" pitchFamily="49" charset="-122"/>
                <a:ea typeface="楷体" panose="02010609060101010101" pitchFamily="49" charset="-122"/>
              </a:rPr>
              <a:t>爷爷病情恶化，住进重症监护室。起初，我两三天去看一次爷爷。爷爷每次看见我，虽然不能说话，但脸上一直挂着笑容。③ 之后，正好赶上期中考</a:t>
            </a:r>
          </a:p>
          <a:p>
            <a:pPr marL="0" indent="0" defTabSz="914400" eaLnBrk="1" hangingPunct="1">
              <a:lnSpc>
                <a:spcPct val="100000"/>
              </a:lnSpc>
              <a:spcBef>
                <a:spcPct val="0"/>
              </a:spcBef>
              <a:buNone/>
            </a:pPr>
            <a:r>
              <a:rPr lang="" altLang="en-US" dirty="0">
                <a:latin typeface="楷体" panose="02010609060101010101" pitchFamily="49" charset="-122"/>
                <a:ea typeface="楷体" panose="02010609060101010101" pitchFamily="49" charset="-122"/>
              </a:rPr>
              <a:t>试，我连着一周没去看爷爷。</a:t>
            </a:r>
          </a:p>
          <a:p>
            <a:pPr marL="0" lvl="0" indent="0" defTabSz="914400" eaLnBrk="1" hangingPunct="1">
              <a:lnSpc>
                <a:spcPct val="100000"/>
              </a:lnSpc>
              <a:spcBef>
                <a:spcPct val="0"/>
              </a:spcBef>
              <a:buNone/>
            </a:pPr>
            <a:endParaRPr lang="" altLang="en-US" b="1" dirty="0">
              <a:latin typeface="宋体" pitchFamily="2" charset="-122"/>
              <a:ea typeface="宋体" pitchFamily="2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285721" y="1714494"/>
            <a:ext cx="7215238" cy="461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lvl1pPr marL="171450" indent="-171450" algn="l" defTabSz="685800" rtl="0" eaLnBrk="0" fontAlgn="base" hangingPunct="0">
              <a:lnSpc>
                <a:spcPct val="120000"/>
              </a:lnSpc>
              <a:spcBef>
                <a:spcPts val="75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0" fontAlgn="base" hangingPunct="0">
              <a:lnSpc>
                <a:spcPct val="12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0" fontAlgn="base" hangingPunct="0">
              <a:lnSpc>
                <a:spcPct val="12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0" fontAlgn="base" hangingPunct="0">
              <a:lnSpc>
                <a:spcPct val="12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0" fontAlgn="base" hangingPunct="0">
              <a:lnSpc>
                <a:spcPct val="12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defTabSz="914400" eaLnBrk="1">
              <a:lnSpc>
                <a:spcPct val="100000"/>
              </a:lnSpc>
              <a:spcBef>
                <a:spcPts val="1000"/>
              </a:spcBef>
              <a:buNone/>
            </a:pPr>
            <a:r>
              <a:rPr lang="en-US" altLang="zh-CN" dirty="0">
                <a:latin typeface="宋体" pitchFamily="2" charset="-122"/>
                <a:ea typeface="宋体" pitchFamily="2" charset="-122"/>
              </a:rPr>
              <a:t>  </a:t>
            </a:r>
            <a:r>
              <a:rPr lang="en-US" altLang="zh-CN" b="1" dirty="0">
                <a:latin typeface="宋体" pitchFamily="2" charset="-122"/>
                <a:ea typeface="宋体" pitchFamily="2" charset="-122"/>
              </a:rPr>
              <a:t>    </a:t>
            </a:r>
            <a:endParaRPr lang="zh-CN" altLang="zh-CN" b="1" dirty="0">
              <a:latin typeface="宋体" pitchFamily="2" charset="-122"/>
              <a:ea typeface="宋体" pitchFamily="2" charset="-122"/>
            </a:endParaRPr>
          </a:p>
        </p:txBody>
      </p:sp>
      <p:sp>
        <p:nvSpPr>
          <p:cNvPr id="7" name="圆角矩形标注 6"/>
          <p:cNvSpPr/>
          <p:nvPr/>
        </p:nvSpPr>
        <p:spPr>
          <a:xfrm>
            <a:off x="6001330" y="709802"/>
            <a:ext cx="2819142" cy="1285884"/>
          </a:xfrm>
          <a:prstGeom prst="wedgeRoundRectCallout">
            <a:avLst>
              <a:gd name="adj1" fmla="val -65383"/>
              <a:gd name="adj2" fmla="val 5364"/>
              <a:gd name="adj3" fmla="val 16667"/>
            </a:avLst>
          </a:prstGeom>
          <a:ln w="38100">
            <a:headEnd type="none" w="med" len="med"/>
            <a:tailEnd type="none" w="med" len="med"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 eaLnBrk="0" hangingPunct="0"/>
            <a:r>
              <a:rPr lang="" altLang="en-US" b="1" dirty="0">
                <a:latin typeface="宋体" pitchFamily="2" charset="-122"/>
              </a:rPr>
              <a:t>    ①</a:t>
            </a:r>
            <a:r>
              <a:rPr lang="zh-CN" altLang="en-US" b="1" dirty="0">
                <a:solidFill>
                  <a:srgbClr val="C00000"/>
                </a:solidFill>
                <a:latin typeface="楷体" pitchFamily="49" charset="-122"/>
                <a:ea typeface="楷体" pitchFamily="49" charset="-122"/>
              </a:rPr>
              <a:t>开篇设置情境</a:t>
            </a:r>
            <a:r>
              <a:rPr lang="zh-CN" altLang="en-US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：以“哭了整整一夜”写</a:t>
            </a:r>
            <a:r>
              <a:rPr lang="zh-CN" altLang="en-US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出“我”的</a:t>
            </a:r>
            <a:r>
              <a:rPr lang="zh-CN" altLang="en-US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悲痛之情，为全文奠定感情基调。</a:t>
            </a:r>
            <a:endParaRPr lang="zh-CN" altLang="en-US" sz="1800" dirty="0">
              <a:latin typeface="Arial" panose="020B0604020202020204" pitchFamily="34" charset="0"/>
              <a:ea typeface="楷体_GB2312" panose="02010609030101010101" pitchFamily="49" charset="-122"/>
            </a:endParaRPr>
          </a:p>
        </p:txBody>
      </p:sp>
      <p:cxnSp>
        <p:nvCxnSpPr>
          <p:cNvPr id="8" name="直接连接符 12"/>
          <p:cNvCxnSpPr/>
          <p:nvPr/>
        </p:nvCxnSpPr>
        <p:spPr>
          <a:xfrm rot="5400000">
            <a:off x="3607587" y="2821783"/>
            <a:ext cx="4071966" cy="0"/>
          </a:xfrm>
          <a:prstGeom prst="line">
            <a:avLst/>
          </a:prstGeom>
          <a:ln w="38100">
            <a:headEnd type="none" w="med" len="med"/>
            <a:tailEnd type="none" w="med" len="med"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</p:cxnSp>
      <p:sp>
        <p:nvSpPr>
          <p:cNvPr id="11" name="圆角矩形标注 10"/>
          <p:cNvSpPr/>
          <p:nvPr/>
        </p:nvSpPr>
        <p:spPr>
          <a:xfrm>
            <a:off x="6084168" y="2571750"/>
            <a:ext cx="2892860" cy="714380"/>
          </a:xfrm>
          <a:prstGeom prst="wedgeRoundRectCallout">
            <a:avLst>
              <a:gd name="adj1" fmla="val -69182"/>
              <a:gd name="adj2" fmla="val -47604"/>
              <a:gd name="adj3" fmla="val 16667"/>
            </a:avLst>
          </a:prstGeom>
          <a:ln w="38100">
            <a:headEnd type="none" w="med" len="med"/>
            <a:tailEnd type="none" w="med" len="med"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 lvl="0" eaLnBrk="0" hangingPunct="0"/>
            <a:r>
              <a:rPr lang="" altLang="en-US" b="1" dirty="0">
                <a:latin typeface="宋体" pitchFamily="2" charset="-122"/>
              </a:rPr>
              <a:t>    </a:t>
            </a:r>
            <a:r>
              <a:rPr lang="zh-CN" altLang="zh-CN" b="1" dirty="0">
                <a:latin typeface="楷体" pitchFamily="49" charset="-122"/>
                <a:ea typeface="楷体" pitchFamily="49" charset="-122"/>
              </a:rPr>
              <a:t>②</a:t>
            </a:r>
            <a:r>
              <a:rPr lang="zh-CN" altLang="zh-CN" b="1" dirty="0">
                <a:solidFill>
                  <a:srgbClr val="C00000"/>
                </a:solidFill>
                <a:latin typeface="楷体" pitchFamily="49" charset="-122"/>
                <a:ea typeface="楷体" pitchFamily="49" charset="-122"/>
              </a:rPr>
              <a:t>点题</a:t>
            </a:r>
            <a:r>
              <a:rPr lang="zh-CN" altLang="zh-CN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：揭</a:t>
            </a:r>
            <a:r>
              <a:rPr lang="zh-CN" altLang="zh-CN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示</a:t>
            </a:r>
            <a:r>
              <a:rPr lang="zh-CN" altLang="en-US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“我”</a:t>
            </a:r>
            <a:r>
              <a:rPr lang="zh-CN" altLang="zh-CN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哭</a:t>
            </a:r>
            <a:r>
              <a:rPr lang="zh-CN" altLang="zh-CN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了整整一夜的原因。</a:t>
            </a:r>
            <a:endParaRPr lang="zh-CN" altLang="en-US" b="1" dirty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2" name="圆角矩形标注 11"/>
          <p:cNvSpPr/>
          <p:nvPr/>
        </p:nvSpPr>
        <p:spPr>
          <a:xfrm>
            <a:off x="5940152" y="3651870"/>
            <a:ext cx="2964298" cy="1285884"/>
          </a:xfrm>
          <a:prstGeom prst="wedgeRoundRectCallout">
            <a:avLst>
              <a:gd name="adj1" fmla="val -64791"/>
              <a:gd name="adj2" fmla="val 11704"/>
              <a:gd name="adj3" fmla="val 16667"/>
            </a:avLst>
          </a:prstGeom>
          <a:ln w="38100">
            <a:headEnd type="none" w="med" len="med"/>
            <a:tailEnd type="none" w="med" len="med"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 lvl="0"/>
            <a:r>
              <a:rPr lang="zh-CN" altLang="en-US" b="1" dirty="0">
                <a:latin typeface="楷体" pitchFamily="49" charset="-122"/>
                <a:ea typeface="楷体" pitchFamily="49" charset="-122"/>
              </a:rPr>
              <a:t>     ③</a:t>
            </a:r>
            <a:r>
              <a:rPr lang="zh-CN" altLang="en-US" b="1" dirty="0">
                <a:solidFill>
                  <a:srgbClr val="C00000"/>
                </a:solidFill>
                <a:latin typeface="楷体" pitchFamily="49" charset="-122"/>
                <a:ea typeface="楷体" pitchFamily="49" charset="-122"/>
              </a:rPr>
              <a:t>细节描写</a:t>
            </a:r>
            <a:r>
              <a:rPr lang="zh-CN" altLang="en-US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：写出爷爷见到“我”的欣慰之情，也暗示爷爷病情严重。</a:t>
            </a:r>
          </a:p>
        </p:txBody>
      </p:sp>
      <p:grpSp>
        <p:nvGrpSpPr>
          <p:cNvPr id="9" name="组合 7"/>
          <p:cNvGrpSpPr>
            <a:grpSpLocks/>
          </p:cNvGrpSpPr>
          <p:nvPr/>
        </p:nvGrpSpPr>
        <p:grpSpPr bwMode="auto">
          <a:xfrm>
            <a:off x="0" y="-110361"/>
            <a:ext cx="2006600" cy="522288"/>
            <a:chOff x="70" y="-63"/>
            <a:chExt cx="3160" cy="822"/>
          </a:xfrm>
        </p:grpSpPr>
        <p:sp>
          <p:nvSpPr>
            <p:cNvPr id="10" name="文本框 5"/>
            <p:cNvSpPr txBox="1">
              <a:spLocks noChangeArrowheads="1"/>
            </p:cNvSpPr>
            <p:nvPr/>
          </p:nvSpPr>
          <p:spPr bwMode="auto">
            <a:xfrm>
              <a:off x="678" y="-63"/>
              <a:ext cx="2528" cy="8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r>
                <a:rPr kumimoji="1" lang="zh-CN" altLang="en-US" sz="2800" dirty="0">
                  <a:latin typeface="黑体" panose="02010609060101010101" pitchFamily="49" charset="-122"/>
                  <a:ea typeface="黑体" panose="02010609060101010101" pitchFamily="49" charset="-122"/>
                </a:rPr>
                <a:t>合作探究</a:t>
              </a:r>
            </a:p>
          </p:txBody>
        </p:sp>
        <p:cxnSp>
          <p:nvCxnSpPr>
            <p:cNvPr id="13" name="直线连接符 9"/>
            <p:cNvCxnSpPr/>
            <p:nvPr/>
          </p:nvCxnSpPr>
          <p:spPr>
            <a:xfrm>
              <a:off x="70" y="699"/>
              <a:ext cx="3160" cy="0"/>
            </a:xfrm>
            <a:prstGeom prst="line">
              <a:avLst/>
            </a:prstGeom>
            <a:ln>
              <a:solidFill>
                <a:srgbClr val="0FB746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菱形 13"/>
            <p:cNvSpPr/>
            <p:nvPr/>
          </p:nvSpPr>
          <p:spPr>
            <a:xfrm>
              <a:off x="125" y="147"/>
              <a:ext cx="553" cy="552"/>
            </a:xfrm>
            <a:prstGeom prst="diamond">
              <a:avLst/>
            </a:prstGeom>
            <a:solidFill>
              <a:srgbClr val="0FB746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kumimoji="1" lang="zh-CN" altLang="en-US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" presetClass="entr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" presetClass="entr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1" animBg="1"/>
      <p:bldP spid="11" grpId="1" animBg="1"/>
      <p:bldP spid="12" grpId="1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214282" y="589156"/>
            <a:ext cx="5643602" cy="41319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3500"/>
              </a:lnSpc>
            </a:pPr>
            <a:r>
              <a:rPr lang="en-US" altLang="zh-CN" sz="2400" dirty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zh-CN" sz="2400" dirty="0">
                <a:latin typeface="楷体" panose="02010609060101010101" pitchFamily="49" charset="-122"/>
                <a:ea typeface="楷体" panose="02010609060101010101" pitchFamily="49" charset="-122"/>
              </a:rPr>
              <a:t>爸爸时时提醒我：“去看看爷爷吧，爷爷想你了。”而我每次都说:“今天事情太多，明天吧。”这一句“明天吧”我不知说了多少回。</a:t>
            </a:r>
            <a:r>
              <a:rPr lang="zh-CN" altLang="zh-CN" sz="2400" u="sng" dirty="0">
                <a:latin typeface="楷体" panose="02010609060101010101" pitchFamily="49" charset="-122"/>
                <a:ea typeface="楷体" panose="02010609060101010101" pitchFamily="49" charset="-122"/>
              </a:rPr>
              <a:t>于是看爷爷的时间从星期日拖到星期一，又从星期一拖到星期二</a:t>
            </a:r>
            <a:r>
              <a:rPr lang="zh-CN" altLang="zh-CN" sz="2400" dirty="0">
                <a:latin typeface="楷体" panose="02010609060101010101" pitchFamily="49" charset="-122"/>
                <a:ea typeface="楷体" panose="02010609060101010101" pitchFamily="49" charset="-122"/>
              </a:rPr>
              <a:t>，</a:t>
            </a:r>
            <a:r>
              <a:rPr lang="zh-CN" altLang="zh-CN" sz="2400" u="sng" dirty="0">
                <a:latin typeface="楷体" panose="02010609060101010101" pitchFamily="49" charset="-122"/>
                <a:ea typeface="楷体" panose="02010609060101010101" pitchFamily="49" charset="-122"/>
              </a:rPr>
              <a:t>后来才知道，我正在一点点失去和爷爷见面的机会</a:t>
            </a:r>
            <a:r>
              <a:rPr lang="zh-CN" altLang="zh-CN" sz="2400" dirty="0">
                <a:latin typeface="楷体" panose="02010609060101010101" pitchFamily="49" charset="-122"/>
                <a:ea typeface="楷体" panose="02010609060101010101" pitchFamily="49" charset="-122"/>
              </a:rPr>
              <a:t>。④也许是老天爷看到我这样太生气了，终于不再给我机会，星期四就把爷爷带走了。</a:t>
            </a:r>
            <a:endParaRPr lang="zh-CN" altLang="en-US" sz="24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cxnSp>
        <p:nvCxnSpPr>
          <p:cNvPr id="4" name="直接连接符 12"/>
          <p:cNvCxnSpPr/>
          <p:nvPr/>
        </p:nvCxnSpPr>
        <p:spPr>
          <a:xfrm rot="5400000">
            <a:off x="3679025" y="2768015"/>
            <a:ext cx="4071966" cy="0"/>
          </a:xfrm>
          <a:prstGeom prst="line">
            <a:avLst/>
          </a:prstGeom>
          <a:ln w="38100">
            <a:headEnd type="none" w="med" len="med"/>
            <a:tailEnd type="none" w="med" len="med"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</p:cxnSp>
      <p:sp>
        <p:nvSpPr>
          <p:cNvPr id="6" name="圆角矩形标注 5"/>
          <p:cNvSpPr/>
          <p:nvPr/>
        </p:nvSpPr>
        <p:spPr>
          <a:xfrm>
            <a:off x="6143636" y="3376378"/>
            <a:ext cx="2786082" cy="1571636"/>
          </a:xfrm>
          <a:prstGeom prst="wedgeRoundRectCallout">
            <a:avLst>
              <a:gd name="adj1" fmla="val -68822"/>
              <a:gd name="adj2" fmla="val -39551"/>
              <a:gd name="adj3" fmla="val 16667"/>
            </a:avLst>
          </a:prstGeom>
          <a:ln w="38100">
            <a:headEnd type="none" w="med" len="med"/>
            <a:tailEnd type="none" w="med" len="med"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/>
          <a:lstStyle/>
          <a:p>
            <a:r>
              <a:rPr lang="zh-CN" altLang="en-US" b="1" dirty="0">
                <a:latin typeface="楷体" pitchFamily="49" charset="-122"/>
                <a:ea typeface="楷体" pitchFamily="49" charset="-122"/>
              </a:rPr>
              <a:t>     </a:t>
            </a:r>
            <a:r>
              <a:rPr lang="zh-CN" altLang="en-US" b="1" dirty="0">
                <a:solidFill>
                  <a:srgbClr val="C00000"/>
                </a:solidFill>
                <a:latin typeface="楷体" pitchFamily="49" charset="-122"/>
                <a:ea typeface="楷体" pitchFamily="49" charset="-122"/>
              </a:rPr>
              <a:t>④前后照应</a:t>
            </a:r>
            <a:r>
              <a:rPr lang="zh-CN" altLang="en-US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：上文“一次又一次被我轻易放弃”，同时为下</a:t>
            </a:r>
            <a:r>
              <a:rPr lang="zh-CN" altLang="en-US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文写“我”后</a:t>
            </a:r>
            <a:r>
              <a:rPr lang="zh-CN" altLang="en-US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悔的心理埋下伏笔。</a:t>
            </a:r>
          </a:p>
          <a:p>
            <a:pPr lvl="0"/>
            <a:endParaRPr lang="zh-CN" altLang="en-US" b="1" dirty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  <p:grpSp>
        <p:nvGrpSpPr>
          <p:cNvPr id="5" name="组合 7"/>
          <p:cNvGrpSpPr>
            <a:grpSpLocks/>
          </p:cNvGrpSpPr>
          <p:nvPr/>
        </p:nvGrpSpPr>
        <p:grpSpPr bwMode="auto">
          <a:xfrm>
            <a:off x="0" y="-110361"/>
            <a:ext cx="2006600" cy="522288"/>
            <a:chOff x="70" y="-63"/>
            <a:chExt cx="3160" cy="822"/>
          </a:xfrm>
        </p:grpSpPr>
        <p:sp>
          <p:nvSpPr>
            <p:cNvPr id="7" name="文本框 5"/>
            <p:cNvSpPr txBox="1">
              <a:spLocks noChangeArrowheads="1"/>
            </p:cNvSpPr>
            <p:nvPr/>
          </p:nvSpPr>
          <p:spPr bwMode="auto">
            <a:xfrm>
              <a:off x="678" y="-63"/>
              <a:ext cx="2528" cy="8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r>
                <a:rPr kumimoji="1" lang="zh-CN" altLang="en-US" sz="2800" dirty="0">
                  <a:latin typeface="黑体" panose="02010609060101010101" pitchFamily="49" charset="-122"/>
                  <a:ea typeface="黑体" panose="02010609060101010101" pitchFamily="49" charset="-122"/>
                </a:rPr>
                <a:t>合作探究</a:t>
              </a:r>
            </a:p>
          </p:txBody>
        </p:sp>
        <p:cxnSp>
          <p:nvCxnSpPr>
            <p:cNvPr id="8" name="直线连接符 9"/>
            <p:cNvCxnSpPr/>
            <p:nvPr/>
          </p:nvCxnSpPr>
          <p:spPr>
            <a:xfrm>
              <a:off x="70" y="699"/>
              <a:ext cx="3160" cy="0"/>
            </a:xfrm>
            <a:prstGeom prst="line">
              <a:avLst/>
            </a:prstGeom>
            <a:ln>
              <a:solidFill>
                <a:srgbClr val="0FB746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菱形 8"/>
            <p:cNvSpPr/>
            <p:nvPr/>
          </p:nvSpPr>
          <p:spPr>
            <a:xfrm>
              <a:off x="125" y="147"/>
              <a:ext cx="553" cy="552"/>
            </a:xfrm>
            <a:prstGeom prst="diamond">
              <a:avLst/>
            </a:prstGeom>
            <a:solidFill>
              <a:srgbClr val="0FB746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kumimoji="1" lang="zh-CN" altLang="en-US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1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214282" y="619185"/>
            <a:ext cx="6500858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457200"/>
            <a:r>
              <a:rPr lang="en-US" altLang="zh-CN" sz="2400" dirty="0"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zh-CN" altLang="zh-CN" sz="2400" dirty="0">
                <a:latin typeface="楷体" panose="02010609060101010101" pitchFamily="49" charset="-122"/>
                <a:ea typeface="楷体" panose="02010609060101010101" pitchFamily="49" charset="-122"/>
              </a:rPr>
              <a:t>从我刚上小学时起，爷爷就每天都接我回家，我都上到小学四年级了，他还是照旧。其实从学校到家里只需十分钟，而且不用过马路，我完全可以和同学一</a:t>
            </a: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  <a:t>起结伴回家。可爷爷偏说现在汽车、自行车不长眼，非要“护送”我回家他才放心。如今，我本来可以“护送”爷爷走完生命的最后一程，可爷爷却先走了。⑤</a:t>
            </a:r>
            <a:endParaRPr lang="en-US" altLang="zh-CN" sz="24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lvl="0" indent="457200"/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  <a:t> 现在想想，如果我常去看爷爷，让爷爷开心快乐，也许爷爷就不会走得这么早。“子欲养而亲不待”，这浅显的道理我今天才真正理解，我后悔自己为什么没有早一点醒悟。</a:t>
            </a:r>
            <a:endParaRPr lang="en-US" altLang="zh-CN" sz="24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lvl="0" indent="457200"/>
            <a:endParaRPr lang="zh-CN" altLang="en-US" sz="24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cxnSp>
        <p:nvCxnSpPr>
          <p:cNvPr id="4" name="直接连接符 12"/>
          <p:cNvCxnSpPr/>
          <p:nvPr/>
        </p:nvCxnSpPr>
        <p:spPr>
          <a:xfrm rot="5400000">
            <a:off x="4536281" y="2607469"/>
            <a:ext cx="4071966" cy="0"/>
          </a:xfrm>
          <a:prstGeom prst="line">
            <a:avLst/>
          </a:prstGeom>
          <a:ln w="38100">
            <a:headEnd type="none" w="med" len="med"/>
            <a:tailEnd type="none" w="med" len="med"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</p:cxnSp>
      <p:sp>
        <p:nvSpPr>
          <p:cNvPr id="5" name="圆角矩形标注 4"/>
          <p:cNvSpPr/>
          <p:nvPr/>
        </p:nvSpPr>
        <p:spPr>
          <a:xfrm>
            <a:off x="6929454" y="1131590"/>
            <a:ext cx="2000264" cy="2643206"/>
          </a:xfrm>
          <a:prstGeom prst="wedgeRoundRectCallout">
            <a:avLst>
              <a:gd name="adj1" fmla="val -77242"/>
              <a:gd name="adj2" fmla="val 26407"/>
              <a:gd name="adj3" fmla="val 16667"/>
            </a:avLst>
          </a:prstGeom>
          <a:ln w="38100">
            <a:headEnd type="none" w="med" len="med"/>
            <a:tailEnd type="none" w="med" len="med"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 lvl="0"/>
            <a:r>
              <a:rPr lang="zh-CN" altLang="en-US" b="1" dirty="0">
                <a:latin typeface="楷体" pitchFamily="49" charset="-122"/>
                <a:ea typeface="楷体" pitchFamily="49" charset="-122"/>
              </a:rPr>
              <a:t>     ⑤</a:t>
            </a:r>
            <a:r>
              <a:rPr lang="zh-CN" altLang="en-US" b="1" dirty="0">
                <a:solidFill>
                  <a:srgbClr val="C00000"/>
                </a:solidFill>
                <a:latin typeface="楷体" pitchFamily="49" charset="-122"/>
                <a:ea typeface="楷体" pitchFamily="49" charset="-122"/>
              </a:rPr>
              <a:t>前后对比</a:t>
            </a:r>
            <a:r>
              <a:rPr lang="zh-CN" altLang="en-US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：爷爷坚持“护送” “我”上学，“我”却没能“护送”爷爷走完生命的最后一程，前后对比</a:t>
            </a:r>
            <a:r>
              <a:rPr lang="en-US" altLang="zh-CN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,</a:t>
            </a:r>
            <a:r>
              <a:rPr lang="zh-CN" altLang="en-US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更突出“我”的后悔之情。</a:t>
            </a:r>
          </a:p>
          <a:p>
            <a:endParaRPr lang="zh-CN" altLang="en-US" b="1" dirty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  <a:p>
            <a:pPr lvl="0"/>
            <a:endParaRPr lang="zh-CN" altLang="en-US" b="1" dirty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  <p:grpSp>
        <p:nvGrpSpPr>
          <p:cNvPr id="6" name="组合 7"/>
          <p:cNvGrpSpPr>
            <a:grpSpLocks/>
          </p:cNvGrpSpPr>
          <p:nvPr/>
        </p:nvGrpSpPr>
        <p:grpSpPr bwMode="auto">
          <a:xfrm>
            <a:off x="0" y="-110361"/>
            <a:ext cx="2006600" cy="522288"/>
            <a:chOff x="70" y="-63"/>
            <a:chExt cx="3160" cy="822"/>
          </a:xfrm>
        </p:grpSpPr>
        <p:sp>
          <p:nvSpPr>
            <p:cNvPr id="7" name="文本框 5"/>
            <p:cNvSpPr txBox="1">
              <a:spLocks noChangeArrowheads="1"/>
            </p:cNvSpPr>
            <p:nvPr/>
          </p:nvSpPr>
          <p:spPr bwMode="auto">
            <a:xfrm>
              <a:off x="678" y="-63"/>
              <a:ext cx="2528" cy="8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r>
                <a:rPr kumimoji="1" lang="zh-CN" altLang="en-US" sz="2800" dirty="0">
                  <a:latin typeface="黑体" panose="02010609060101010101" pitchFamily="49" charset="-122"/>
                  <a:ea typeface="黑体" panose="02010609060101010101" pitchFamily="49" charset="-122"/>
                </a:rPr>
                <a:t>合作探究</a:t>
              </a:r>
            </a:p>
          </p:txBody>
        </p:sp>
        <p:cxnSp>
          <p:nvCxnSpPr>
            <p:cNvPr id="8" name="直线连接符 9"/>
            <p:cNvCxnSpPr/>
            <p:nvPr/>
          </p:nvCxnSpPr>
          <p:spPr>
            <a:xfrm>
              <a:off x="70" y="699"/>
              <a:ext cx="3160" cy="0"/>
            </a:xfrm>
            <a:prstGeom prst="line">
              <a:avLst/>
            </a:prstGeom>
            <a:ln>
              <a:solidFill>
                <a:srgbClr val="0FB746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菱形 8"/>
            <p:cNvSpPr/>
            <p:nvPr/>
          </p:nvSpPr>
          <p:spPr>
            <a:xfrm>
              <a:off x="125" y="147"/>
              <a:ext cx="553" cy="552"/>
            </a:xfrm>
            <a:prstGeom prst="diamond">
              <a:avLst/>
            </a:prstGeom>
            <a:solidFill>
              <a:srgbClr val="0FB746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kumimoji="1" lang="zh-CN" altLang="en-US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1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285720" y="500048"/>
            <a:ext cx="557216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  <a:t>    我一辈子都不会原谅自己。以后，我会把这个教训讲给我身边的朋友听。</a:t>
            </a:r>
            <a:r>
              <a:rPr lang="zh-CN" altLang="en-US" sz="2400" u="sng" dirty="0">
                <a:latin typeface="楷体" panose="02010609060101010101" pitchFamily="49" charset="-122"/>
                <a:ea typeface="楷体" panose="02010609060101010101" pitchFamily="49" charset="-122"/>
              </a:rPr>
              <a:t>我要告诉他们：要珍惜和亲人在一起的机会，不要等到失去了才去后悔</a:t>
            </a:r>
            <a:r>
              <a:rPr lang="en-US" altLang="zh-CN" sz="2400" u="sng" dirty="0">
                <a:latin typeface="楷体" panose="02010609060101010101" pitchFamily="49" charset="-122"/>
                <a:ea typeface="楷体" panose="02010609060101010101" pitchFamily="49" charset="-122"/>
              </a:rPr>
              <a:t>……</a:t>
            </a:r>
            <a:r>
              <a:rPr lang="en-US" altLang="zh-CN" sz="2400" dirty="0">
                <a:latin typeface="楷体" panose="02010609060101010101" pitchFamily="49" charset="-122"/>
                <a:ea typeface="楷体" panose="02010609060101010101" pitchFamily="49" charset="-122"/>
              </a:rPr>
              <a:t>⑥</a:t>
            </a:r>
            <a:endParaRPr lang="zh-CN" altLang="en-US" sz="24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cxnSp>
        <p:nvCxnSpPr>
          <p:cNvPr id="3" name="直接连接符 12"/>
          <p:cNvCxnSpPr/>
          <p:nvPr/>
        </p:nvCxnSpPr>
        <p:spPr>
          <a:xfrm rot="5400000">
            <a:off x="4750595" y="1607337"/>
            <a:ext cx="2071702" cy="0"/>
          </a:xfrm>
          <a:prstGeom prst="line">
            <a:avLst/>
          </a:prstGeom>
          <a:ln w="38100">
            <a:headEnd type="none" w="med" len="med"/>
            <a:tailEnd type="none" w="med" len="med"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</p:cxnSp>
      <p:sp>
        <p:nvSpPr>
          <p:cNvPr id="4" name="圆角矩形标注 3"/>
          <p:cNvSpPr/>
          <p:nvPr/>
        </p:nvSpPr>
        <p:spPr>
          <a:xfrm>
            <a:off x="6215074" y="1357304"/>
            <a:ext cx="2643206" cy="1000132"/>
          </a:xfrm>
          <a:prstGeom prst="wedgeRoundRectCallout">
            <a:avLst>
              <a:gd name="adj1" fmla="val -64654"/>
              <a:gd name="adj2" fmla="val 53121"/>
              <a:gd name="adj3" fmla="val 16667"/>
            </a:avLst>
          </a:prstGeom>
          <a:ln w="38100">
            <a:headEnd type="none" w="med" len="med"/>
            <a:tailEnd type="none" w="med" len="med"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 lvl="0"/>
            <a:r>
              <a:rPr lang="zh-CN" altLang="en-US" b="1" dirty="0">
                <a:latin typeface="楷体" pitchFamily="49" charset="-122"/>
                <a:ea typeface="楷体" pitchFamily="49" charset="-122"/>
              </a:rPr>
              <a:t>    </a:t>
            </a:r>
            <a:r>
              <a:rPr lang="zh-CN" altLang="en-US" b="1" dirty="0">
                <a:solidFill>
                  <a:srgbClr val="C00000"/>
                </a:solidFill>
                <a:latin typeface="楷体" pitchFamily="49" charset="-122"/>
                <a:ea typeface="楷体" pitchFamily="49" charset="-122"/>
              </a:rPr>
              <a:t>⑥结尾点题</a:t>
            </a:r>
            <a:r>
              <a:rPr lang="zh-CN" altLang="en-US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：结尾抒情，表</a:t>
            </a:r>
            <a:r>
              <a:rPr lang="zh-CN" altLang="en-US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达“我”的</a:t>
            </a:r>
            <a:r>
              <a:rPr lang="zh-CN" altLang="en-US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悔恨之情，点明主旨。</a:t>
            </a:r>
          </a:p>
          <a:p>
            <a:pPr lvl="0"/>
            <a:endParaRPr lang="zh-CN" altLang="en-US" b="1" dirty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00034" y="2928940"/>
            <a:ext cx="8643966" cy="212365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lvl="0"/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</a:p>
          <a:p>
            <a:pPr lvl="0">
              <a:lnSpc>
                <a:spcPct val="150000"/>
              </a:lnSpc>
            </a:pP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    1.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叙事清楚。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文章所写的事情不是集中在一天发生的，因此，作者以爷爷去世当晚自己懊悔的心情为主线，采用倒叙和插叙的方法，将事情的来龙去脉连缀起来，叙事清楚。</a:t>
            </a:r>
          </a:p>
        </p:txBody>
      </p:sp>
      <p:sp>
        <p:nvSpPr>
          <p:cNvPr id="7" name="矩形 6"/>
          <p:cNvSpPr/>
          <p:nvPr/>
        </p:nvSpPr>
        <p:spPr>
          <a:xfrm>
            <a:off x="323528" y="2857502"/>
            <a:ext cx="157767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【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点评</a:t>
            </a: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】</a:t>
            </a:r>
            <a:endParaRPr lang="zh-CN" altLang="en-US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8" name="组合 7"/>
          <p:cNvGrpSpPr>
            <a:grpSpLocks/>
          </p:cNvGrpSpPr>
          <p:nvPr/>
        </p:nvGrpSpPr>
        <p:grpSpPr bwMode="auto">
          <a:xfrm>
            <a:off x="0" y="-110361"/>
            <a:ext cx="2006600" cy="522288"/>
            <a:chOff x="70" y="-63"/>
            <a:chExt cx="3160" cy="822"/>
          </a:xfrm>
        </p:grpSpPr>
        <p:sp>
          <p:nvSpPr>
            <p:cNvPr id="9" name="文本框 5"/>
            <p:cNvSpPr txBox="1">
              <a:spLocks noChangeArrowheads="1"/>
            </p:cNvSpPr>
            <p:nvPr/>
          </p:nvSpPr>
          <p:spPr bwMode="auto">
            <a:xfrm>
              <a:off x="678" y="-63"/>
              <a:ext cx="2528" cy="8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r>
                <a:rPr kumimoji="1" lang="zh-CN" altLang="en-US" sz="2800" dirty="0">
                  <a:latin typeface="黑体" panose="02010609060101010101" pitchFamily="49" charset="-122"/>
                  <a:ea typeface="黑体" panose="02010609060101010101" pitchFamily="49" charset="-122"/>
                </a:rPr>
                <a:t>合作探究</a:t>
              </a:r>
            </a:p>
          </p:txBody>
        </p:sp>
        <p:cxnSp>
          <p:nvCxnSpPr>
            <p:cNvPr id="10" name="直线连接符 9"/>
            <p:cNvCxnSpPr/>
            <p:nvPr/>
          </p:nvCxnSpPr>
          <p:spPr>
            <a:xfrm>
              <a:off x="70" y="699"/>
              <a:ext cx="3160" cy="0"/>
            </a:xfrm>
            <a:prstGeom prst="line">
              <a:avLst/>
            </a:prstGeom>
            <a:ln>
              <a:solidFill>
                <a:srgbClr val="0FB746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菱形 10"/>
            <p:cNvSpPr/>
            <p:nvPr/>
          </p:nvSpPr>
          <p:spPr>
            <a:xfrm>
              <a:off x="125" y="147"/>
              <a:ext cx="553" cy="552"/>
            </a:xfrm>
            <a:prstGeom prst="diamond">
              <a:avLst/>
            </a:prstGeom>
            <a:solidFill>
              <a:srgbClr val="0FB746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kumimoji="1" lang="zh-CN" altLang="en-US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1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428596" y="928676"/>
            <a:ext cx="828680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</a:pP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     2.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感情真挚。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作者讲述了由于自己一拖再拖，失去和爷爷见最后一面的机</a:t>
            </a: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会的经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历。文中还插叙了爷爷生前对自己的呵护，爷爷的细心与自己的粗心形成了强烈的对比，更深切地表达了作者的思念和痛悔之情。</a:t>
            </a:r>
          </a:p>
        </p:txBody>
      </p:sp>
      <p:grpSp>
        <p:nvGrpSpPr>
          <p:cNvPr id="3" name="组合 7"/>
          <p:cNvGrpSpPr>
            <a:grpSpLocks/>
          </p:cNvGrpSpPr>
          <p:nvPr/>
        </p:nvGrpSpPr>
        <p:grpSpPr bwMode="auto">
          <a:xfrm>
            <a:off x="0" y="-110361"/>
            <a:ext cx="2006600" cy="522288"/>
            <a:chOff x="70" y="-63"/>
            <a:chExt cx="3160" cy="822"/>
          </a:xfrm>
        </p:grpSpPr>
        <p:sp>
          <p:nvSpPr>
            <p:cNvPr id="5" name="文本框 5"/>
            <p:cNvSpPr txBox="1">
              <a:spLocks noChangeArrowheads="1"/>
            </p:cNvSpPr>
            <p:nvPr/>
          </p:nvSpPr>
          <p:spPr bwMode="auto">
            <a:xfrm>
              <a:off x="678" y="-63"/>
              <a:ext cx="2528" cy="8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r>
                <a:rPr kumimoji="1" lang="zh-CN" altLang="en-US" sz="2800" dirty="0">
                  <a:latin typeface="黑体" panose="02010609060101010101" pitchFamily="49" charset="-122"/>
                  <a:ea typeface="黑体" panose="02010609060101010101" pitchFamily="49" charset="-122"/>
                </a:rPr>
                <a:t>合作探究</a:t>
              </a:r>
            </a:p>
          </p:txBody>
        </p:sp>
        <p:cxnSp>
          <p:nvCxnSpPr>
            <p:cNvPr id="6" name="直线连接符 9"/>
            <p:cNvCxnSpPr/>
            <p:nvPr/>
          </p:nvCxnSpPr>
          <p:spPr>
            <a:xfrm>
              <a:off x="70" y="699"/>
              <a:ext cx="3160" cy="0"/>
            </a:xfrm>
            <a:prstGeom prst="line">
              <a:avLst/>
            </a:prstGeom>
            <a:ln>
              <a:solidFill>
                <a:srgbClr val="0FB746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菱形 6"/>
            <p:cNvSpPr/>
            <p:nvPr/>
          </p:nvSpPr>
          <p:spPr>
            <a:xfrm>
              <a:off x="125" y="147"/>
              <a:ext cx="553" cy="552"/>
            </a:xfrm>
            <a:prstGeom prst="diamond">
              <a:avLst/>
            </a:prstGeom>
            <a:solidFill>
              <a:srgbClr val="0FB746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kumimoji="1" lang="zh-CN" altLang="en-US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 txBox="1">
            <a:spLocks noRot="1" noChangeArrowheads="1"/>
          </p:cNvSpPr>
          <p:nvPr/>
        </p:nvSpPr>
        <p:spPr>
          <a:xfrm>
            <a:off x="323528" y="411510"/>
            <a:ext cx="8391555" cy="2428878"/>
          </a:xfrm>
          <a:prstGeom prst="rect">
            <a:avLst/>
          </a:prstGeom>
        </p:spPr>
        <p:txBody>
          <a:bodyPr/>
          <a:lstStyle/>
          <a:p>
            <a:pPr marR="0" defTabSz="914400" eaLnBrk="0" hangingPunct="0">
              <a:lnSpc>
                <a:spcPct val="130000"/>
              </a:lnSpc>
              <a:spcBef>
                <a:spcPts val="0"/>
              </a:spcBef>
              <a:buClrTx/>
              <a:buSzTx/>
              <a:buFontTx/>
              <a:defRPr/>
            </a:pPr>
            <a:r>
              <a:rPr kumimoji="0" lang="zh-CN" altLang="en-US" sz="2400" b="1" kern="0" cap="none" spc="0" normalizeH="0" baseline="0" noProof="0" dirty="0">
                <a:solidFill>
                  <a:srgbClr val="0000CC"/>
                </a:solidFill>
                <a:latin typeface="宋体" pitchFamily="2" charset="-122"/>
              </a:rPr>
              <a:t>    </a:t>
            </a:r>
            <a:r>
              <a:rPr kumimoji="0" lang="en-US" altLang="zh-CN" sz="2400" b="1" kern="0" cap="none" spc="0" normalizeH="0" baseline="0" noProof="0" dirty="0">
                <a:solidFill>
                  <a:srgbClr val="0000CC"/>
                </a:solidFill>
                <a:latin typeface="宋体" pitchFamily="2" charset="-122"/>
              </a:rPr>
              <a:t>3.</a:t>
            </a:r>
            <a:r>
              <a:rPr kumimoji="0" lang="zh-CN" altLang="en-US" sz="2400" b="1" kern="0" cap="none" spc="0" normalizeH="0" baseline="0" noProof="0" dirty="0">
                <a:solidFill>
                  <a:srgbClr val="0000CC"/>
                </a:solidFill>
                <a:latin typeface="宋体" pitchFamily="2" charset="-122"/>
              </a:rPr>
              <a:t>我们每个人都在家庭的怀抱中生活、成长。家人的关怀照顾、理解支持，都</a:t>
            </a:r>
            <a:r>
              <a:rPr kumimoji="0" lang="zh-CN" altLang="en-US" sz="2400" b="1" kern="0" cap="none" spc="0" normalizeH="0" baseline="0" noProof="0" dirty="0" smtClean="0">
                <a:solidFill>
                  <a:srgbClr val="0000CC"/>
                </a:solidFill>
                <a:latin typeface="宋体" pitchFamily="2" charset="-122"/>
              </a:rPr>
              <a:t>给我们</a:t>
            </a:r>
            <a:r>
              <a:rPr kumimoji="0" lang="zh-CN" altLang="en-US" sz="2400" b="1" kern="0" cap="none" spc="0" normalizeH="0" baseline="0" noProof="0" dirty="0">
                <a:solidFill>
                  <a:srgbClr val="0000CC"/>
                </a:solidFill>
                <a:latin typeface="宋体" pitchFamily="2" charset="-122"/>
              </a:rPr>
              <a:t>无尽的勇气与力量。在你的生活中，曾有过什么事情，让你深切地感受到家庭的温暖、亲情的可贵？ 以</a:t>
            </a:r>
            <a:r>
              <a:rPr kumimoji="0" lang="en-US" altLang="zh-CN" sz="2400" b="1" kern="0" cap="none" spc="0" normalizeH="0" baseline="0" noProof="0" dirty="0">
                <a:solidFill>
                  <a:srgbClr val="0000CC"/>
                </a:solidFill>
                <a:latin typeface="宋体" pitchFamily="2" charset="-122"/>
              </a:rPr>
              <a:t>《</a:t>
            </a:r>
            <a:r>
              <a:rPr kumimoji="0" lang="zh-CN" altLang="en-US" sz="2400" b="1" kern="0" cap="none" spc="0" normalizeH="0" baseline="0" noProof="0" dirty="0">
                <a:solidFill>
                  <a:srgbClr val="0000CC"/>
                </a:solidFill>
                <a:latin typeface="宋体" pitchFamily="2" charset="-122"/>
              </a:rPr>
              <a:t>我们是一家人</a:t>
            </a:r>
            <a:r>
              <a:rPr kumimoji="0" lang="en-US" altLang="zh-CN" sz="2400" b="1" kern="0" cap="none" spc="0" normalizeH="0" baseline="0" noProof="0" dirty="0">
                <a:solidFill>
                  <a:srgbClr val="0000CC"/>
                </a:solidFill>
                <a:latin typeface="宋体" pitchFamily="2" charset="-122"/>
              </a:rPr>
              <a:t>》</a:t>
            </a:r>
            <a:r>
              <a:rPr kumimoji="0" lang="zh-CN" altLang="en-US" sz="2400" b="1" kern="0" cap="none" spc="0" normalizeH="0" baseline="0" noProof="0" dirty="0">
                <a:solidFill>
                  <a:srgbClr val="0000CC"/>
                </a:solidFill>
                <a:latin typeface="宋体" pitchFamily="2" charset="-122"/>
              </a:rPr>
              <a:t>为题，</a:t>
            </a:r>
            <a:r>
              <a:rPr kumimoji="0" lang="zh-CN" altLang="en-US" sz="2400" b="1" kern="0" cap="none" spc="0" normalizeH="0" baseline="0" noProof="0" dirty="0" smtClean="0">
                <a:solidFill>
                  <a:srgbClr val="0000CC"/>
                </a:solidFill>
                <a:latin typeface="宋体" pitchFamily="2" charset="-122"/>
              </a:rPr>
              <a:t>自定立意</a:t>
            </a:r>
            <a:r>
              <a:rPr kumimoji="0" lang="zh-CN" altLang="en-US" sz="2400" b="1" kern="0" cap="none" spc="0" normalizeH="0" baseline="0" noProof="0" dirty="0">
                <a:solidFill>
                  <a:srgbClr val="0000CC"/>
                </a:solidFill>
                <a:latin typeface="宋体" pitchFamily="2" charset="-122"/>
              </a:rPr>
              <a:t>，写一篇作文。不少于</a:t>
            </a:r>
            <a:r>
              <a:rPr kumimoji="0" lang="en-US" altLang="zh-CN" sz="2400" b="1" kern="0" cap="none" spc="0" normalizeH="0" baseline="0" noProof="0" dirty="0">
                <a:solidFill>
                  <a:srgbClr val="0000CC"/>
                </a:solidFill>
                <a:latin typeface="宋体" pitchFamily="2" charset="-122"/>
              </a:rPr>
              <a:t>500</a:t>
            </a:r>
            <a:r>
              <a:rPr kumimoji="0" lang="zh-CN" altLang="en-US" sz="2400" b="1" kern="0" cap="none" spc="0" normalizeH="0" baseline="0" noProof="0" dirty="0">
                <a:solidFill>
                  <a:srgbClr val="0000CC"/>
                </a:solidFill>
                <a:latin typeface="宋体" pitchFamily="2" charset="-122"/>
              </a:rPr>
              <a:t>字。  </a:t>
            </a:r>
            <a:endParaRPr kumimoji="0" lang="zh-CN" altLang="zh-CN" sz="2400" b="1" kern="0" cap="none" spc="0" normalizeH="0" baseline="0" noProof="0" dirty="0">
              <a:solidFill>
                <a:srgbClr val="0000CC"/>
              </a:solidFill>
              <a:latin typeface="宋体" pitchFamily="2" charset="-122"/>
            </a:endParaRPr>
          </a:p>
        </p:txBody>
      </p:sp>
      <p:sp>
        <p:nvSpPr>
          <p:cNvPr id="5" name="矩形 36"/>
          <p:cNvSpPr/>
          <p:nvPr/>
        </p:nvSpPr>
        <p:spPr>
          <a:xfrm>
            <a:off x="1071538" y="2671282"/>
            <a:ext cx="7745412" cy="1052596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400" b="1" dirty="0">
                <a:solidFill>
                  <a:srgbClr val="FF0000"/>
                </a:solidFill>
                <a:latin typeface="宋体" panose="02010600030101010101" pitchFamily="2" charset="-122"/>
                <a:sym typeface="Arial" panose="020B0604020202020204" pitchFamily="34" charset="0"/>
              </a:rPr>
              <a:t>提示：</a:t>
            </a:r>
            <a:endParaRPr lang="en-US" altLang="zh-CN" sz="2400" b="1" dirty="0">
              <a:solidFill>
                <a:srgbClr val="FF0000"/>
              </a:solidFill>
              <a:latin typeface="宋体" panose="02010600030101010101" pitchFamily="2" charset="-122"/>
              <a:sym typeface="Arial" panose="020B0604020202020204" pitchFamily="34" charset="0"/>
            </a:endParaRPr>
          </a:p>
          <a:p>
            <a:pPr>
              <a:lnSpc>
                <a:spcPct val="130000"/>
              </a:lnSpc>
            </a:pPr>
            <a:r>
              <a:rPr lang="en-US" altLang="zh-CN" sz="2400" b="1" dirty="0">
                <a:solidFill>
                  <a:srgbClr val="000000"/>
                </a:solidFill>
                <a:latin typeface="宋体" panose="02010600030101010101" pitchFamily="2" charset="-122"/>
                <a:sym typeface="Arial" panose="020B0604020202020204" pitchFamily="34" charset="0"/>
              </a:rPr>
              <a:t>1.</a:t>
            </a:r>
            <a:r>
              <a:rPr lang="zh-CN" altLang="en-US" sz="2400" b="1" dirty="0">
                <a:solidFill>
                  <a:srgbClr val="000000"/>
                </a:solidFill>
                <a:latin typeface="宋体" panose="02010600030101010101" pitchFamily="2" charset="-122"/>
                <a:sym typeface="Arial" panose="020B0604020202020204" pitchFamily="34" charset="0"/>
              </a:rPr>
              <a:t>家庭的温暖、亲情的可贵，是立意的核</a:t>
            </a:r>
            <a:r>
              <a:rPr lang="zh-CN" altLang="en-US" sz="2400" b="1" dirty="0" smtClean="0">
                <a:solidFill>
                  <a:srgbClr val="000000"/>
                </a:solidFill>
                <a:latin typeface="宋体" panose="02010600030101010101" pitchFamily="2" charset="-122"/>
                <a:sym typeface="Arial" panose="020B0604020202020204" pitchFamily="34" charset="0"/>
              </a:rPr>
              <a:t>心。</a:t>
            </a:r>
            <a:endParaRPr lang="zh-CN" altLang="en-US" sz="2000" b="1" dirty="0">
              <a:latin typeface="Arial" panose="020B0604020202020204" pitchFamily="34" charset="0"/>
            </a:endParaRPr>
          </a:p>
        </p:txBody>
      </p:sp>
      <p:sp>
        <p:nvSpPr>
          <p:cNvPr id="6" name="矩形 37"/>
          <p:cNvSpPr/>
          <p:nvPr/>
        </p:nvSpPr>
        <p:spPr>
          <a:xfrm>
            <a:off x="500034" y="3571882"/>
            <a:ext cx="8275641" cy="99931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400" b="1" dirty="0">
                <a:solidFill>
                  <a:srgbClr val="000000"/>
                </a:solidFill>
                <a:latin typeface="宋体" panose="02010600030101010101" pitchFamily="2" charset="-122"/>
                <a:sym typeface="Arial" panose="020B0604020202020204" pitchFamily="34" charset="0"/>
              </a:rPr>
              <a:t>    2.</a:t>
            </a:r>
            <a:r>
              <a:rPr lang="zh-CN" altLang="en-US" sz="2400" b="1" dirty="0">
                <a:solidFill>
                  <a:srgbClr val="000000"/>
                </a:solidFill>
                <a:latin typeface="宋体" panose="02010600030101010101" pitchFamily="2" charset="-122"/>
                <a:sym typeface="Arial" panose="020B0604020202020204" pitchFamily="34" charset="0"/>
              </a:rPr>
              <a:t>把要写的事情梳理一遍，看重点写什么，怎样</a:t>
            </a:r>
            <a:r>
              <a:rPr lang="zh-CN" altLang="en-US" sz="2400" b="1" dirty="0" smtClean="0">
                <a:solidFill>
                  <a:srgbClr val="000000"/>
                </a:solidFill>
                <a:latin typeface="宋体" panose="02010600030101010101" pitchFamily="2" charset="-122"/>
                <a:sym typeface="Arial" panose="020B0604020202020204" pitchFamily="34" charset="0"/>
              </a:rPr>
              <a:t>写</a:t>
            </a:r>
            <a:endParaRPr lang="en-US" altLang="zh-CN" sz="2400" b="1" dirty="0" smtClean="0">
              <a:solidFill>
                <a:srgbClr val="000000"/>
              </a:solidFill>
              <a:latin typeface="宋体" panose="02010600030101010101" pitchFamily="2" charset="-122"/>
              <a:sym typeface="Arial" panose="020B0604020202020204" pitchFamily="34" charset="0"/>
            </a:endParaRPr>
          </a:p>
          <a:p>
            <a:pPr>
              <a:lnSpc>
                <a:spcPct val="130000"/>
              </a:lnSpc>
            </a:pPr>
            <a:r>
              <a:rPr lang="zh-CN" altLang="en-US" sz="2400" b="1" dirty="0" smtClean="0">
                <a:solidFill>
                  <a:srgbClr val="000000"/>
                </a:solidFill>
                <a:latin typeface="宋体" panose="02010600030101010101" pitchFamily="2" charset="-122"/>
                <a:sym typeface="Arial" panose="020B0604020202020204" pitchFamily="34" charset="0"/>
              </a:rPr>
              <a:t>思</a:t>
            </a:r>
            <a:r>
              <a:rPr lang="zh-CN" altLang="en-US" sz="2400" b="1" dirty="0">
                <a:solidFill>
                  <a:srgbClr val="000000"/>
                </a:solidFill>
                <a:latin typeface="宋体" panose="02010600030101010101" pitchFamily="2" charset="-122"/>
                <a:sym typeface="Arial" panose="020B0604020202020204" pitchFamily="34" charset="0"/>
              </a:rPr>
              <a:t>路比</a:t>
            </a:r>
            <a:r>
              <a:rPr lang="zh-CN" altLang="en-US" sz="2400" b="1" dirty="0" smtClean="0">
                <a:solidFill>
                  <a:srgbClr val="000000"/>
                </a:solidFill>
                <a:latin typeface="宋体" panose="02010600030101010101" pitchFamily="2" charset="-122"/>
                <a:sym typeface="Arial" panose="020B0604020202020204" pitchFamily="34" charset="0"/>
              </a:rPr>
              <a:t>较清楚。</a:t>
            </a:r>
            <a:endParaRPr lang="zh-CN" altLang="en-US" sz="2000" b="1" dirty="0">
              <a:latin typeface="Arial" panose="020B0604020202020204" pitchFamily="34" charset="0"/>
            </a:endParaRPr>
          </a:p>
        </p:txBody>
      </p:sp>
      <p:sp>
        <p:nvSpPr>
          <p:cNvPr id="7" name="矩形 20"/>
          <p:cNvSpPr/>
          <p:nvPr/>
        </p:nvSpPr>
        <p:spPr>
          <a:xfrm>
            <a:off x="1142976" y="4429138"/>
            <a:ext cx="4786346" cy="519181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400" b="1" dirty="0">
                <a:solidFill>
                  <a:srgbClr val="000000"/>
                </a:solidFill>
                <a:latin typeface="宋体" panose="02010600030101010101" pitchFamily="2" charset="-122"/>
                <a:sym typeface="Arial" panose="020B0604020202020204" pitchFamily="34" charset="0"/>
              </a:rPr>
              <a:t>3.</a:t>
            </a:r>
            <a:r>
              <a:rPr lang="zh-CN" altLang="en-US" sz="2400" b="1" dirty="0">
                <a:solidFill>
                  <a:srgbClr val="000000"/>
                </a:solidFill>
                <a:latin typeface="宋体" panose="02010600030101010101" pitchFamily="2" charset="-122"/>
                <a:sym typeface="Arial" panose="020B0604020202020204" pitchFamily="34" charset="0"/>
              </a:rPr>
              <a:t>要恰如其分地表达你的感情 。</a:t>
            </a:r>
            <a:endParaRPr lang="zh-CN" altLang="en-US" sz="2000" b="1" dirty="0">
              <a:latin typeface="Arial" panose="020B0604020202020204" pitchFamily="34" charset="0"/>
            </a:endParaRPr>
          </a:p>
        </p:txBody>
      </p:sp>
      <p:grpSp>
        <p:nvGrpSpPr>
          <p:cNvPr id="8" name="组合 7"/>
          <p:cNvGrpSpPr>
            <a:grpSpLocks/>
          </p:cNvGrpSpPr>
          <p:nvPr/>
        </p:nvGrpSpPr>
        <p:grpSpPr bwMode="auto">
          <a:xfrm>
            <a:off x="0" y="-110361"/>
            <a:ext cx="2006600" cy="522288"/>
            <a:chOff x="70" y="-63"/>
            <a:chExt cx="3160" cy="822"/>
          </a:xfrm>
        </p:grpSpPr>
        <p:sp>
          <p:nvSpPr>
            <p:cNvPr id="9" name="文本框 5"/>
            <p:cNvSpPr txBox="1">
              <a:spLocks noChangeArrowheads="1"/>
            </p:cNvSpPr>
            <p:nvPr/>
          </p:nvSpPr>
          <p:spPr bwMode="auto">
            <a:xfrm>
              <a:off x="678" y="-63"/>
              <a:ext cx="2528" cy="8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r>
                <a:rPr kumimoji="1" lang="zh-CN" altLang="en-US" sz="2800" dirty="0">
                  <a:latin typeface="黑体" panose="02010609060101010101" pitchFamily="49" charset="-122"/>
                  <a:ea typeface="黑体" panose="02010609060101010101" pitchFamily="49" charset="-122"/>
                </a:rPr>
                <a:t>合作探究</a:t>
              </a:r>
            </a:p>
          </p:txBody>
        </p:sp>
        <p:cxnSp>
          <p:nvCxnSpPr>
            <p:cNvPr id="10" name="直线连接符 9"/>
            <p:cNvCxnSpPr/>
            <p:nvPr/>
          </p:nvCxnSpPr>
          <p:spPr>
            <a:xfrm>
              <a:off x="70" y="699"/>
              <a:ext cx="3160" cy="0"/>
            </a:xfrm>
            <a:prstGeom prst="line">
              <a:avLst/>
            </a:prstGeom>
            <a:ln>
              <a:solidFill>
                <a:srgbClr val="0FB746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菱形 10"/>
            <p:cNvSpPr/>
            <p:nvPr/>
          </p:nvSpPr>
          <p:spPr>
            <a:xfrm>
              <a:off x="125" y="147"/>
              <a:ext cx="553" cy="552"/>
            </a:xfrm>
            <a:prstGeom prst="diamond">
              <a:avLst/>
            </a:prstGeom>
            <a:solidFill>
              <a:srgbClr val="0FB746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kumimoji="1" lang="zh-CN" altLang="en-US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11"/>
          <p:cNvSpPr txBox="1"/>
          <p:nvPr/>
        </p:nvSpPr>
        <p:spPr>
          <a:xfrm>
            <a:off x="1857356" y="551173"/>
            <a:ext cx="2475865" cy="508409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>
              <a:lnSpc>
                <a:spcPct val="110000"/>
              </a:lnSpc>
            </a:pPr>
            <a:r>
              <a:rPr lang="zh-CN" altLang="en-US" sz="28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我们是一家人</a:t>
            </a:r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</a:rPr>
              <a:t>      </a:t>
            </a:r>
            <a:endParaRPr lang="zh-CN" altLang="en-US" sz="2800" baseline="300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13712" y="1109204"/>
            <a:ext cx="5726440" cy="374871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defTabSz="914400" rtl="0">
              <a:lnSpc>
                <a:spcPct val="120000"/>
              </a:lnSpc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200" kern="1200" cap="none" spc="0" normalizeH="0" baseline="0" noProof="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charset="-122"/>
              </a:rPr>
              <a:t>   “刷牙洗脸</a:t>
            </a:r>
            <a:r>
              <a:rPr kumimoji="0" lang="en-US" altLang="zh-CN" sz="2200" kern="1200" cap="none" spc="0" normalizeH="0" baseline="0" noProof="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charset="-122"/>
              </a:rPr>
              <a:t>!</a:t>
            </a:r>
            <a:r>
              <a:rPr kumimoji="0" lang="zh-CN" altLang="en-US" sz="2200" kern="1200" cap="none" spc="0" normalizeH="0" baseline="0" noProof="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charset="-122"/>
              </a:rPr>
              <a:t>喝牛奶</a:t>
            </a:r>
            <a:r>
              <a:rPr kumimoji="0" lang="en-US" altLang="zh-CN" sz="2200" kern="1200" cap="none" spc="0" normalizeH="0" baseline="0" noProof="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charset="-122"/>
              </a:rPr>
              <a:t>!</a:t>
            </a:r>
            <a:r>
              <a:rPr kumimoji="0" lang="zh-CN" altLang="en-US" sz="2200" kern="1200" cap="none" spc="0" normalizeH="0" baseline="0" noProof="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charset="-122"/>
              </a:rPr>
              <a:t>快去吃早餐</a:t>
            </a:r>
            <a:r>
              <a:rPr kumimoji="0" lang="en-US" altLang="zh-CN" sz="2200" kern="1200" cap="none" spc="0" normalizeH="0" baseline="0" noProof="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charset="-122"/>
              </a:rPr>
              <a:t>!”</a:t>
            </a:r>
            <a:r>
              <a:rPr kumimoji="0" lang="zh-CN" altLang="en-US" sz="2200" kern="1200" cap="none" spc="0" normalizeH="0" baseline="0" noProof="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charset="-122"/>
              </a:rPr>
              <a:t>唉</a:t>
            </a:r>
            <a:r>
              <a:rPr kumimoji="0" lang="en-US" altLang="zh-CN" sz="2200" kern="1200" cap="none" spc="0" normalizeH="0" baseline="0" noProof="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charset="-122"/>
              </a:rPr>
              <a:t>,</a:t>
            </a:r>
            <a:r>
              <a:rPr kumimoji="0" lang="zh-CN" altLang="en-US" sz="2200" kern="1200" cap="none" spc="0" normalizeH="0" baseline="0" noProof="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charset="-122"/>
              </a:rPr>
              <a:t>我的妈妈又开始唠叨了</a:t>
            </a:r>
            <a:r>
              <a:rPr kumimoji="0" lang="en-US" altLang="zh-CN" sz="2200" kern="1200" cap="none" spc="0" normalizeH="0" baseline="0" noProof="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charset="-122"/>
              </a:rPr>
              <a:t>,</a:t>
            </a:r>
            <a:r>
              <a:rPr kumimoji="0" lang="zh-CN" altLang="en-US" sz="2200" kern="1200" cap="none" spc="0" normalizeH="0" baseline="0" noProof="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charset="-122"/>
              </a:rPr>
              <a:t>这样的唠叨已经</a:t>
            </a:r>
            <a:r>
              <a:rPr kumimoji="0" lang="en-US" altLang="zh-CN" sz="2200" kern="1200" cap="none" spc="0" normalizeH="0" baseline="0" noProof="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charset="-122"/>
              </a:rPr>
              <a:t>12</a:t>
            </a:r>
            <a:r>
              <a:rPr kumimoji="0" lang="zh-CN" altLang="en-US" sz="2200" kern="1200" cap="none" spc="0" normalizeH="0" baseline="0" noProof="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charset="-122"/>
              </a:rPr>
              <a:t>年了</a:t>
            </a:r>
            <a:r>
              <a:rPr kumimoji="0" lang="en-US" altLang="zh-CN" sz="2200" kern="1200" cap="none" spc="0" normalizeH="0" baseline="0" noProof="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charset="-122"/>
              </a:rPr>
              <a:t>,</a:t>
            </a:r>
            <a:r>
              <a:rPr kumimoji="0" lang="zh-CN" altLang="en-US" sz="2200" kern="1200" cap="none" spc="0" normalizeH="0" baseline="0" noProof="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charset="-122"/>
              </a:rPr>
              <a:t>听得我都有离家出走的冲动了。</a:t>
            </a:r>
            <a:endParaRPr kumimoji="0" lang="en-US" altLang="zh-CN" sz="2200" kern="1200" cap="none" spc="0" normalizeH="0" baseline="0" noProof="0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charset="-122"/>
            </a:endParaRPr>
          </a:p>
          <a:p>
            <a:pPr>
              <a:lnSpc>
                <a:spcPct val="120000"/>
              </a:lnSpc>
              <a:defRPr/>
            </a:pPr>
            <a:r>
              <a:rPr lang="zh-CN" altLang="en-US" sz="2200" dirty="0">
                <a:latin typeface="楷体" panose="02010609060101010101" pitchFamily="49" charset="-122"/>
                <a:ea typeface="楷体" panose="02010609060101010101" pitchFamily="49" charset="-122"/>
              </a:rPr>
              <a:t>    我皱着眉</a:t>
            </a:r>
            <a:r>
              <a:rPr lang="en-US" altLang="zh-CN" sz="2200" dirty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2200" dirty="0">
                <a:latin typeface="楷体" panose="02010609060101010101" pitchFamily="49" charset="-122"/>
                <a:ea typeface="楷体" panose="02010609060101010101" pitchFamily="49" charset="-122"/>
              </a:rPr>
              <a:t>非常不情愿地穿好衣服</a:t>
            </a:r>
            <a:r>
              <a:rPr lang="en-US" altLang="zh-CN" sz="2200" dirty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2200" dirty="0">
                <a:latin typeface="楷体" panose="02010609060101010101" pitchFamily="49" charset="-122"/>
                <a:ea typeface="楷体" panose="02010609060101010101" pitchFamily="49" charset="-122"/>
              </a:rPr>
              <a:t>极不耐烦地叠着被子</a:t>
            </a:r>
            <a:r>
              <a:rPr lang="en-US" altLang="zh-CN" sz="2200" dirty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2200" dirty="0">
                <a:latin typeface="楷体" panose="02010609060101010101" pitchFamily="49" charset="-122"/>
                <a:ea typeface="楷体" panose="02010609060101010101" pitchFamily="49" charset="-122"/>
              </a:rPr>
              <a:t>慢吞吞地坐到餐桌上。妈妈在厨房又重复喊道</a:t>
            </a:r>
            <a:r>
              <a:rPr lang="en-US" altLang="zh-CN" sz="2200" dirty="0">
                <a:latin typeface="楷体" panose="02010609060101010101" pitchFamily="49" charset="-122"/>
                <a:ea typeface="楷体" panose="02010609060101010101" pitchFamily="49" charset="-122"/>
              </a:rPr>
              <a:t>:“</a:t>
            </a:r>
            <a:r>
              <a:rPr lang="zh-CN" altLang="en-US" sz="2200" dirty="0">
                <a:latin typeface="楷体" panose="02010609060101010101" pitchFamily="49" charset="-122"/>
                <a:ea typeface="楷体" panose="02010609060101010101" pitchFamily="49" charset="-122"/>
              </a:rPr>
              <a:t>刷牙洗脸</a:t>
            </a:r>
            <a:r>
              <a:rPr lang="en-US" altLang="zh-CN" sz="2200" dirty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2200" dirty="0">
                <a:latin typeface="楷体" panose="02010609060101010101" pitchFamily="49" charset="-122"/>
                <a:ea typeface="楷体" panose="02010609060101010101" pitchFamily="49" charset="-122"/>
              </a:rPr>
              <a:t>准</a:t>
            </a:r>
            <a:r>
              <a:rPr lang="zh-CN" altLang="en-US" sz="2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备上学</a:t>
            </a:r>
            <a:r>
              <a:rPr lang="en-US" altLang="zh-CN" sz="2200" dirty="0">
                <a:latin typeface="楷体" panose="02010609060101010101" pitchFamily="49" charset="-122"/>
                <a:ea typeface="楷体" panose="02010609060101010101" pitchFamily="49" charset="-122"/>
              </a:rPr>
              <a:t>!”“</a:t>
            </a:r>
            <a:r>
              <a:rPr lang="zh-CN" altLang="en-US" sz="2200" dirty="0">
                <a:latin typeface="楷体" panose="02010609060101010101" pitchFamily="49" charset="-122"/>
                <a:ea typeface="楷体" panose="02010609060101010101" pitchFamily="49" charset="-122"/>
              </a:rPr>
              <a:t>今天星期六</a:t>
            </a:r>
            <a:r>
              <a:rPr lang="en-US" altLang="zh-CN" sz="2200" dirty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2200" dirty="0">
                <a:latin typeface="楷体" panose="02010609060101010101" pitchFamily="49" charset="-122"/>
                <a:ea typeface="楷体" panose="02010609060101010101" pitchFamily="49" charset="-122"/>
              </a:rPr>
              <a:t>不用上学</a:t>
            </a:r>
            <a:r>
              <a:rPr lang="en-US" altLang="zh-CN" sz="2200" dirty="0">
                <a:latin typeface="楷体" panose="02010609060101010101" pitchFamily="49" charset="-122"/>
                <a:ea typeface="楷体" panose="02010609060101010101" pitchFamily="49" charset="-122"/>
              </a:rPr>
              <a:t>!”</a:t>
            </a:r>
            <a:r>
              <a:rPr lang="zh-CN" altLang="en-US" sz="2200" dirty="0">
                <a:latin typeface="楷体" panose="02010609060101010101" pitchFamily="49" charset="-122"/>
                <a:ea typeface="楷体" panose="02010609060101010101" pitchFamily="49" charset="-122"/>
              </a:rPr>
              <a:t>我抗议。妈妈总把我</a:t>
            </a:r>
            <a:r>
              <a:rPr lang="zh-CN" altLang="en-US" sz="2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当做什么</a:t>
            </a:r>
            <a:r>
              <a:rPr lang="zh-CN" altLang="en-US" sz="2200" dirty="0">
                <a:latin typeface="楷体" panose="02010609060101010101" pitchFamily="49" charset="-122"/>
                <a:ea typeface="楷体" panose="02010609060101010101" pitchFamily="49" charset="-122"/>
              </a:rPr>
              <a:t>都需要提醒的幼儿园小娃娃</a:t>
            </a:r>
            <a:r>
              <a:rPr lang="en-US" altLang="zh-CN" sz="2200" dirty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2200" dirty="0">
                <a:latin typeface="楷体" panose="02010609060101010101" pitchFamily="49" charset="-122"/>
                <a:ea typeface="楷体" panose="02010609060101010101" pitchFamily="49" charset="-122"/>
              </a:rPr>
              <a:t>这些事情已经重复了那么多年</a:t>
            </a:r>
            <a:r>
              <a:rPr lang="en-US" altLang="zh-CN" sz="2200" dirty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endParaRPr kumimoji="0" lang="zh-CN" altLang="en-US" sz="2200" kern="1200" cap="none" spc="0" normalizeH="0" baseline="0" noProof="0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charset="-122"/>
            </a:endParaRPr>
          </a:p>
        </p:txBody>
      </p:sp>
      <p:cxnSp>
        <p:nvCxnSpPr>
          <p:cNvPr id="6" name="直接连接符 12"/>
          <p:cNvCxnSpPr/>
          <p:nvPr/>
        </p:nvCxnSpPr>
        <p:spPr>
          <a:xfrm rot="5400000">
            <a:off x="3893339" y="2821783"/>
            <a:ext cx="4357718" cy="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</p:cxnSp>
      <p:sp>
        <p:nvSpPr>
          <p:cNvPr id="7" name="圆角矩形标注 6"/>
          <p:cNvSpPr/>
          <p:nvPr/>
        </p:nvSpPr>
        <p:spPr>
          <a:xfrm>
            <a:off x="6643702" y="987574"/>
            <a:ext cx="2000264" cy="1584176"/>
          </a:xfrm>
          <a:prstGeom prst="wedgeRoundRectCallout">
            <a:avLst>
              <a:gd name="adj1" fmla="val -67743"/>
              <a:gd name="adj2" fmla="val -20738"/>
              <a:gd name="adj3" fmla="val 16667"/>
            </a:avLst>
          </a:prstGeom>
          <a:ln>
            <a:headEnd type="none" w="med" len="med"/>
            <a:tailEnd type="none" w="med" len="med"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/>
          <a:lstStyle/>
          <a:p>
            <a:r>
              <a:rPr lang="zh-CN" altLang="en-US" sz="20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未</a:t>
            </a:r>
            <a:r>
              <a: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见其人</a:t>
            </a:r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先闻其声。交代自己对妈妈唠叨的反感。</a:t>
            </a:r>
          </a:p>
          <a:p>
            <a:pPr lvl="0"/>
            <a:endParaRPr lang="zh-CN" altLang="en-US" sz="2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endParaRPr lang="zh-CN" altLang="en-US" sz="2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lvl="0"/>
            <a:endParaRPr lang="zh-CN" altLang="en-US" sz="2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8" name="组合 7"/>
          <p:cNvGrpSpPr>
            <a:grpSpLocks/>
          </p:cNvGrpSpPr>
          <p:nvPr/>
        </p:nvGrpSpPr>
        <p:grpSpPr bwMode="auto">
          <a:xfrm>
            <a:off x="0" y="-110361"/>
            <a:ext cx="2006600" cy="522288"/>
            <a:chOff x="70" y="-63"/>
            <a:chExt cx="3160" cy="822"/>
          </a:xfrm>
        </p:grpSpPr>
        <p:sp>
          <p:nvSpPr>
            <p:cNvPr id="9" name="文本框 5"/>
            <p:cNvSpPr txBox="1">
              <a:spLocks noChangeArrowheads="1"/>
            </p:cNvSpPr>
            <p:nvPr/>
          </p:nvSpPr>
          <p:spPr bwMode="auto">
            <a:xfrm>
              <a:off x="678" y="-63"/>
              <a:ext cx="2528" cy="8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r>
                <a:rPr kumimoji="1" lang="zh-CN" altLang="en-US" sz="2800" dirty="0">
                  <a:latin typeface="黑体" panose="02010609060101010101" pitchFamily="49" charset="-122"/>
                  <a:ea typeface="黑体" panose="02010609060101010101" pitchFamily="49" charset="-122"/>
                </a:rPr>
                <a:t>合作探究</a:t>
              </a:r>
            </a:p>
          </p:txBody>
        </p:sp>
        <p:cxnSp>
          <p:nvCxnSpPr>
            <p:cNvPr id="10" name="直线连接符 9"/>
            <p:cNvCxnSpPr/>
            <p:nvPr/>
          </p:nvCxnSpPr>
          <p:spPr>
            <a:xfrm>
              <a:off x="70" y="699"/>
              <a:ext cx="3160" cy="0"/>
            </a:xfrm>
            <a:prstGeom prst="line">
              <a:avLst/>
            </a:prstGeom>
            <a:ln>
              <a:solidFill>
                <a:srgbClr val="0FB746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菱形 10"/>
            <p:cNvSpPr/>
            <p:nvPr/>
          </p:nvSpPr>
          <p:spPr>
            <a:xfrm>
              <a:off x="125" y="147"/>
              <a:ext cx="553" cy="552"/>
            </a:xfrm>
            <a:prstGeom prst="diamond">
              <a:avLst/>
            </a:prstGeom>
            <a:solidFill>
              <a:srgbClr val="0FB746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kumimoji="1" lang="zh-CN" altLang="en-US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矩形 26"/>
          <p:cNvSpPr/>
          <p:nvPr/>
        </p:nvSpPr>
        <p:spPr>
          <a:xfrm>
            <a:off x="642987" y="1168629"/>
            <a:ext cx="7385397" cy="2813078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just">
              <a:lnSpc>
                <a:spcPct val="170000"/>
              </a:lnSpc>
            </a:pPr>
            <a:r>
              <a:rPr lang="en-US" altLang="zh-CN" sz="2600" b="1" dirty="0">
                <a:latin typeface="宋体" panose="02010600030101010101" pitchFamily="2" charset="-122"/>
              </a:rPr>
              <a:t>    </a:t>
            </a:r>
            <a:r>
              <a:rPr lang="en-US" altLang="zh-CN" sz="2600" b="1" dirty="0" smtClean="0">
                <a:latin typeface="宋体" panose="02010600030101010101" pitchFamily="2" charset="-122"/>
              </a:rPr>
              <a:t> </a:t>
            </a:r>
            <a:r>
              <a:rPr lang="zh-CN" altLang="en-US" sz="2600" b="1" dirty="0" smtClean="0">
                <a:latin typeface="宋体" panose="02010600030101010101" pitchFamily="2" charset="-122"/>
              </a:rPr>
              <a:t>我国的著名作家、教育家叶圣陶说：“叙述文的材料是客观的事物，写作的目的在于传述。”在记叙文写作中，叙述好一件简单的事，这是一项基本功。记事能力是最基本的写作能力。</a:t>
            </a:r>
            <a:endParaRPr lang="zh-CN" altLang="zh-CN" sz="2600" b="1" dirty="0">
              <a:latin typeface="宋体" panose="02010600030101010101" pitchFamily="2" charset="-122"/>
            </a:endParaRPr>
          </a:p>
        </p:txBody>
      </p:sp>
      <p:grpSp>
        <p:nvGrpSpPr>
          <p:cNvPr id="4" name="组合 8"/>
          <p:cNvGrpSpPr>
            <a:grpSpLocks/>
          </p:cNvGrpSpPr>
          <p:nvPr/>
        </p:nvGrpSpPr>
        <p:grpSpPr bwMode="auto">
          <a:xfrm>
            <a:off x="35496" y="31650"/>
            <a:ext cx="2006600" cy="523876"/>
            <a:chOff x="70" y="-63"/>
            <a:chExt cx="3161" cy="824"/>
          </a:xfrm>
        </p:grpSpPr>
        <p:sp>
          <p:nvSpPr>
            <p:cNvPr id="5" name="文本框 6"/>
            <p:cNvSpPr txBox="1">
              <a:spLocks noChangeArrowheads="1"/>
            </p:cNvSpPr>
            <p:nvPr/>
          </p:nvSpPr>
          <p:spPr bwMode="auto">
            <a:xfrm>
              <a:off x="678" y="-63"/>
              <a:ext cx="2553" cy="8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kumimoji="1" lang="zh-CN" altLang="en-US" sz="2800" dirty="0">
                  <a:latin typeface="黑体" panose="02010609060101010101" pitchFamily="49" charset="-122"/>
                  <a:ea typeface="黑体" panose="02010609060101010101" pitchFamily="49" charset="-122"/>
                </a:rPr>
                <a:t>整体感知</a:t>
              </a:r>
            </a:p>
          </p:txBody>
        </p:sp>
        <p:cxnSp>
          <p:nvCxnSpPr>
            <p:cNvPr id="6" name="直线连接符 9"/>
            <p:cNvCxnSpPr/>
            <p:nvPr/>
          </p:nvCxnSpPr>
          <p:spPr>
            <a:xfrm>
              <a:off x="70" y="701"/>
              <a:ext cx="3161" cy="0"/>
            </a:xfrm>
            <a:prstGeom prst="line">
              <a:avLst/>
            </a:prstGeom>
            <a:ln>
              <a:solidFill>
                <a:srgbClr val="0FB746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菱形 6"/>
            <p:cNvSpPr/>
            <p:nvPr/>
          </p:nvSpPr>
          <p:spPr>
            <a:xfrm>
              <a:off x="125" y="149"/>
              <a:ext cx="553" cy="552"/>
            </a:xfrm>
            <a:prstGeom prst="diamond">
              <a:avLst/>
            </a:prstGeom>
            <a:solidFill>
              <a:srgbClr val="0FB746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kumimoji="1" lang="zh-CN" altLang="en-US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288032" y="530781"/>
            <a:ext cx="6372200" cy="45612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200" dirty="0">
                <a:latin typeface="楷体" panose="02010609060101010101" pitchFamily="49" charset="-122"/>
                <a:ea typeface="楷体" panose="02010609060101010101" pitchFamily="49" charset="-122"/>
              </a:rPr>
              <a:t>我知道什么时候做</a:t>
            </a:r>
            <a:r>
              <a:rPr lang="en-US" altLang="zh-CN" sz="2200" dirty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2200" dirty="0">
                <a:latin typeface="楷体" panose="02010609060101010101" pitchFamily="49" charset="-122"/>
                <a:ea typeface="楷体" panose="02010609060101010101" pitchFamily="49" charset="-122"/>
              </a:rPr>
              <a:t>何况我自己戴着表</a:t>
            </a:r>
            <a:r>
              <a:rPr lang="en-US" altLang="zh-CN" sz="2200" dirty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2200" dirty="0">
                <a:latin typeface="楷体" panose="02010609060101010101" pitchFamily="49" charset="-122"/>
                <a:ea typeface="楷体" panose="02010609060101010101" pitchFamily="49" charset="-122"/>
              </a:rPr>
              <a:t>自己可以管理时间的呀</a:t>
            </a:r>
            <a:r>
              <a:rPr lang="en-US" altLang="zh-CN" sz="2200" dirty="0">
                <a:latin typeface="楷体" panose="02010609060101010101" pitchFamily="49" charset="-122"/>
                <a:ea typeface="楷体" panose="02010609060101010101" pitchFamily="49" charset="-122"/>
              </a:rPr>
              <a:t>!</a:t>
            </a:r>
            <a:r>
              <a:rPr lang="zh-CN" altLang="en-US" sz="2200" dirty="0">
                <a:latin typeface="楷体" panose="02010609060101010101" pitchFamily="49" charset="-122"/>
                <a:ea typeface="楷体" panose="02010609060101010101" pitchFamily="49" charset="-122"/>
              </a:rPr>
              <a:t>可是妈妈总要一而再</a:t>
            </a:r>
            <a:r>
              <a:rPr lang="en-US" altLang="zh-CN" sz="2200" dirty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2200" dirty="0">
                <a:latin typeface="楷体" panose="02010609060101010101" pitchFamily="49" charset="-122"/>
                <a:ea typeface="楷体" panose="02010609060101010101" pitchFamily="49" charset="-122"/>
              </a:rPr>
              <a:t>再而三地提醒我</a:t>
            </a:r>
            <a:r>
              <a:rPr lang="en-US" altLang="zh-CN" sz="2200" dirty="0">
                <a:latin typeface="楷体" panose="02010609060101010101" pitchFamily="49" charset="-122"/>
                <a:ea typeface="楷体" panose="02010609060101010101" pitchFamily="49" charset="-122"/>
              </a:rPr>
              <a:t>……“</a:t>
            </a:r>
            <a:r>
              <a:rPr lang="zh-CN" altLang="en-US" sz="2200" dirty="0">
                <a:latin typeface="楷体" panose="02010609060101010101" pitchFamily="49" charset="-122"/>
                <a:ea typeface="楷体" panose="02010609060101010101" pitchFamily="49" charset="-122"/>
              </a:rPr>
              <a:t>早餐怎么</a:t>
            </a:r>
            <a:r>
              <a:rPr lang="zh-CN" altLang="en-US" sz="2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吃得这么慢?可以边吃饭边听英语,一心二用这个可以有!……洗完牛奶杯,赶紧做作业!”不等妈妈唠叨完,我郁闷地抓起书包冲进卧室写作业。</a:t>
            </a:r>
            <a:endParaRPr lang="en-US" altLang="zh-CN" sz="2200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pPr>
              <a:lnSpc>
                <a:spcPct val="120000"/>
              </a:lnSpc>
            </a:pPr>
            <a:r>
              <a:rPr lang="zh-CN" altLang="en-US" sz="22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charset="-122"/>
              </a:rPr>
              <a:t>    中午吃过午饭</a:t>
            </a:r>
            <a:r>
              <a:rPr lang="en-US" altLang="zh-CN" sz="22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charset="-122"/>
              </a:rPr>
              <a:t>,</a:t>
            </a:r>
            <a:r>
              <a:rPr lang="zh-CN" altLang="en-US" sz="22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charset="-122"/>
              </a:rPr>
              <a:t>我正津津有味地看着电视</a:t>
            </a:r>
            <a:r>
              <a:rPr lang="en-US" altLang="zh-CN" sz="22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charset="-122"/>
              </a:rPr>
              <a:t>,</a:t>
            </a:r>
            <a:r>
              <a:rPr lang="zh-CN" altLang="en-US" sz="22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charset="-122"/>
              </a:rPr>
              <a:t>妈妈又对我吼起来</a:t>
            </a:r>
            <a:r>
              <a:rPr lang="en-US" altLang="zh-CN" sz="22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charset="-122"/>
              </a:rPr>
              <a:t>:“</a:t>
            </a:r>
            <a:r>
              <a:rPr lang="zh-CN" altLang="en-US" sz="22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charset="-122"/>
              </a:rPr>
              <a:t>还看</a:t>
            </a:r>
            <a:r>
              <a:rPr lang="en-US" altLang="zh-CN" sz="22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charset="-122"/>
              </a:rPr>
              <a:t>!</a:t>
            </a:r>
            <a:r>
              <a:rPr lang="zh-CN" altLang="en-US" sz="22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charset="-122"/>
              </a:rPr>
              <a:t>还看</a:t>
            </a:r>
            <a:r>
              <a:rPr lang="en-US" altLang="zh-CN" sz="22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charset="-122"/>
              </a:rPr>
              <a:t>!</a:t>
            </a:r>
            <a:r>
              <a:rPr lang="zh-CN" altLang="en-US" sz="22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charset="-122"/>
              </a:rPr>
              <a:t> 离电视那么近</a:t>
            </a:r>
            <a:r>
              <a:rPr lang="en-US" altLang="zh-CN" sz="22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charset="-122"/>
              </a:rPr>
              <a:t>!”</a:t>
            </a:r>
            <a:r>
              <a:rPr lang="zh-CN" altLang="en-US" sz="22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charset="-122"/>
              </a:rPr>
              <a:t>我往后挪了挪位置</a:t>
            </a:r>
            <a:r>
              <a:rPr lang="en-US" altLang="zh-CN" sz="22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charset="-122"/>
              </a:rPr>
              <a:t>,</a:t>
            </a:r>
            <a:r>
              <a:rPr lang="zh-CN" altLang="en-US" sz="22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charset="-122"/>
              </a:rPr>
              <a:t>妈妈又补充念叨</a:t>
            </a:r>
            <a:r>
              <a:rPr lang="en-US" altLang="zh-CN" sz="22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charset="-122"/>
              </a:rPr>
              <a:t>:“</a:t>
            </a:r>
            <a:r>
              <a:rPr lang="zh-CN" altLang="en-US" sz="22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charset="-122"/>
              </a:rPr>
              <a:t>下次再让我看见你离电视机那么近</a:t>
            </a:r>
            <a:r>
              <a:rPr lang="en-US" altLang="zh-CN" sz="22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charset="-122"/>
              </a:rPr>
              <a:t>,</a:t>
            </a:r>
            <a:r>
              <a:rPr lang="zh-CN" altLang="en-US" sz="22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charset="-122"/>
              </a:rPr>
              <a:t>玩电脑的时间就</a:t>
            </a:r>
            <a:r>
              <a:rPr lang="en-US" altLang="zh-CN" sz="22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charset="-122"/>
              </a:rPr>
              <a:t>——</a:t>
            </a:r>
            <a:r>
              <a:rPr lang="zh-CN" altLang="en-US" sz="22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charset="-122"/>
              </a:rPr>
              <a:t>取</a:t>
            </a:r>
            <a:r>
              <a:rPr lang="en-US" altLang="zh-CN" sz="22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charset="-122"/>
              </a:rPr>
              <a:t>——</a:t>
            </a:r>
            <a:r>
              <a:rPr lang="zh-CN" altLang="en-US" sz="22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charset="-122"/>
              </a:rPr>
              <a:t>消</a:t>
            </a:r>
            <a:r>
              <a:rPr lang="en-US" altLang="zh-CN" sz="22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charset="-122"/>
              </a:rPr>
              <a:t>——”</a:t>
            </a:r>
            <a:endParaRPr lang="zh-CN" altLang="en-US" sz="22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圆角矩形标注 2"/>
          <p:cNvSpPr/>
          <p:nvPr/>
        </p:nvSpPr>
        <p:spPr>
          <a:xfrm>
            <a:off x="6948265" y="555526"/>
            <a:ext cx="2088230" cy="1656184"/>
          </a:xfrm>
          <a:prstGeom prst="wedgeRoundRectCallout">
            <a:avLst>
              <a:gd name="adj1" fmla="val -65994"/>
              <a:gd name="adj2" fmla="val 51624"/>
              <a:gd name="adj3" fmla="val 16667"/>
            </a:avLst>
          </a:prstGeom>
          <a:ln w="38100">
            <a:headEnd type="none" w="med" len="med"/>
            <a:tailEnd type="none" w="med" len="med"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t"/>
          <a:lstStyle/>
          <a:p>
            <a:pPr eaLnBrk="0" hangingPunct="0"/>
            <a:r>
              <a:rPr lang="zh-CN" altLang="en-US" sz="20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传</a:t>
            </a:r>
            <a:r>
              <a: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神地神态、动作描写</a:t>
            </a:r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生动地再现</a:t>
            </a:r>
            <a:r>
              <a:rPr lang="zh-CN" altLang="en-US" sz="20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了“我”极</a:t>
            </a:r>
            <a:r>
              <a: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度反</a:t>
            </a:r>
            <a:r>
              <a:rPr lang="zh-CN" altLang="en-US" sz="20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感的</a:t>
            </a:r>
            <a:r>
              <a: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心理</a:t>
            </a:r>
            <a:r>
              <a:rPr lang="zh-CN" altLang="en-US" sz="20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</a:p>
        </p:txBody>
      </p:sp>
      <p:cxnSp>
        <p:nvCxnSpPr>
          <p:cNvPr id="4" name="直接连接符 12"/>
          <p:cNvCxnSpPr/>
          <p:nvPr/>
        </p:nvCxnSpPr>
        <p:spPr>
          <a:xfrm rot="5400000">
            <a:off x="4625389" y="2734385"/>
            <a:ext cx="4357718" cy="0"/>
          </a:xfrm>
          <a:prstGeom prst="line">
            <a:avLst/>
          </a:prstGeom>
          <a:ln w="38100">
            <a:headEnd type="none" w="med" len="med"/>
            <a:tailEnd type="none" w="med" len="med"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</p:cxnSp>
      <p:sp>
        <p:nvSpPr>
          <p:cNvPr id="6" name="圆角矩形标注 5"/>
          <p:cNvSpPr/>
          <p:nvPr/>
        </p:nvSpPr>
        <p:spPr>
          <a:xfrm>
            <a:off x="7076308" y="3141544"/>
            <a:ext cx="2016224" cy="1662454"/>
          </a:xfrm>
          <a:prstGeom prst="wedgeRoundRectCallout">
            <a:avLst>
              <a:gd name="adj1" fmla="val -66919"/>
              <a:gd name="adj2" fmla="val 4472"/>
              <a:gd name="adj3" fmla="val 16667"/>
            </a:avLst>
          </a:prstGeom>
          <a:ln w="38100">
            <a:headEnd type="none" w="med" len="med"/>
            <a:tailEnd type="none" w="med" len="med"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t"/>
          <a:lstStyle/>
          <a:p>
            <a:pPr eaLnBrk="0" hangingPunct="0"/>
            <a:r>
              <a: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zh-CN" altLang="en-US" sz="20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富</a:t>
            </a:r>
            <a:r>
              <a: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有个性化的语言描写</a:t>
            </a:r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再次突出了妈妈的“唠叨”。</a:t>
            </a:r>
          </a:p>
          <a:p>
            <a:endParaRPr lang="zh-CN" altLang="en-US" sz="2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7" name="组合 7"/>
          <p:cNvGrpSpPr>
            <a:grpSpLocks/>
          </p:cNvGrpSpPr>
          <p:nvPr/>
        </p:nvGrpSpPr>
        <p:grpSpPr bwMode="auto">
          <a:xfrm>
            <a:off x="0" y="-110361"/>
            <a:ext cx="2006600" cy="522288"/>
            <a:chOff x="70" y="-63"/>
            <a:chExt cx="3160" cy="822"/>
          </a:xfrm>
        </p:grpSpPr>
        <p:sp>
          <p:nvSpPr>
            <p:cNvPr id="8" name="文本框 5"/>
            <p:cNvSpPr txBox="1">
              <a:spLocks noChangeArrowheads="1"/>
            </p:cNvSpPr>
            <p:nvPr/>
          </p:nvSpPr>
          <p:spPr bwMode="auto">
            <a:xfrm>
              <a:off x="678" y="-63"/>
              <a:ext cx="2528" cy="8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r>
                <a:rPr kumimoji="1" lang="zh-CN" altLang="en-US" sz="2800" dirty="0">
                  <a:latin typeface="黑体" panose="02010609060101010101" pitchFamily="49" charset="-122"/>
                  <a:ea typeface="黑体" panose="02010609060101010101" pitchFamily="49" charset="-122"/>
                </a:rPr>
                <a:t>合作探究</a:t>
              </a:r>
            </a:p>
          </p:txBody>
        </p:sp>
        <p:cxnSp>
          <p:nvCxnSpPr>
            <p:cNvPr id="9" name="直线连接符 9"/>
            <p:cNvCxnSpPr/>
            <p:nvPr/>
          </p:nvCxnSpPr>
          <p:spPr>
            <a:xfrm>
              <a:off x="70" y="699"/>
              <a:ext cx="3160" cy="0"/>
            </a:xfrm>
            <a:prstGeom prst="line">
              <a:avLst/>
            </a:prstGeom>
            <a:ln>
              <a:solidFill>
                <a:srgbClr val="0FB746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菱形 9"/>
            <p:cNvSpPr/>
            <p:nvPr/>
          </p:nvSpPr>
          <p:spPr>
            <a:xfrm>
              <a:off x="125" y="147"/>
              <a:ext cx="553" cy="552"/>
            </a:xfrm>
            <a:prstGeom prst="diamond">
              <a:avLst/>
            </a:prstGeom>
            <a:solidFill>
              <a:srgbClr val="0FB746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kumimoji="1" lang="zh-CN" altLang="en-US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79512" y="474741"/>
            <a:ext cx="6357982" cy="43242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5000"/>
              </a:lnSpc>
            </a:pPr>
            <a:r>
              <a:rPr lang="zh-CN" altLang="en-US" sz="2200" dirty="0">
                <a:latin typeface="楷体" panose="02010609060101010101" pitchFamily="49" charset="-122"/>
                <a:ea typeface="楷体" panose="02010609060101010101" pitchFamily="49" charset="-122"/>
              </a:rPr>
              <a:t>    到了晚上吃饭</a:t>
            </a:r>
            <a:r>
              <a:rPr lang="en-US" altLang="zh-CN" sz="2200" dirty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2200" dirty="0">
                <a:latin typeface="楷体" panose="02010609060101010101" pitchFamily="49" charset="-122"/>
                <a:ea typeface="楷体" panose="02010609060101010101" pitchFamily="49" charset="-122"/>
              </a:rPr>
              <a:t>我狼吞虎咽地吃着美味的红烧鱼</a:t>
            </a:r>
            <a:r>
              <a:rPr lang="en-US" altLang="zh-CN" sz="2200" dirty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2200" dirty="0">
                <a:latin typeface="楷体" panose="02010609060101010101" pitchFamily="49" charset="-122"/>
                <a:ea typeface="楷体" panose="02010609060101010101" pitchFamily="49" charset="-122"/>
              </a:rPr>
              <a:t>妈妈又絮絮叨叨起来</a:t>
            </a:r>
            <a:r>
              <a:rPr lang="en-US" altLang="zh-CN" sz="2200" dirty="0">
                <a:latin typeface="楷体" panose="02010609060101010101" pitchFamily="49" charset="-122"/>
                <a:ea typeface="楷体" panose="02010609060101010101" pitchFamily="49" charset="-122"/>
              </a:rPr>
              <a:t>:“</a:t>
            </a:r>
            <a:r>
              <a:rPr lang="zh-CN" altLang="en-US" sz="2200" dirty="0">
                <a:latin typeface="楷体" panose="02010609060101010101" pitchFamily="49" charset="-122"/>
                <a:ea typeface="楷体" panose="02010609060101010101" pitchFamily="49" charset="-122"/>
              </a:rPr>
              <a:t>小心鱼刺卡着</a:t>
            </a:r>
            <a:r>
              <a:rPr lang="en-US" altLang="zh-CN" sz="2200" dirty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2200" dirty="0">
                <a:latin typeface="楷体" panose="02010609060101010101" pitchFamily="49" charset="-122"/>
                <a:ea typeface="楷体" panose="02010609060101010101" pitchFamily="49" charset="-122"/>
              </a:rPr>
              <a:t>吃饭要细嚼慢咽</a:t>
            </a:r>
            <a:r>
              <a:rPr lang="en-US" altLang="zh-CN" sz="2200" dirty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2200" dirty="0">
                <a:latin typeface="楷体" panose="02010609060101010101" pitchFamily="49" charset="-122"/>
                <a:ea typeface="楷体" panose="02010609060101010101" pitchFamily="49" charset="-122"/>
              </a:rPr>
              <a:t>有利消化</a:t>
            </a:r>
            <a:r>
              <a:rPr lang="en-US" altLang="zh-CN" sz="2200" dirty="0">
                <a:latin typeface="楷体" panose="02010609060101010101" pitchFamily="49" charset="-122"/>
                <a:ea typeface="楷体" panose="02010609060101010101" pitchFamily="49" charset="-122"/>
              </a:rPr>
              <a:t>!”</a:t>
            </a:r>
            <a:r>
              <a:rPr lang="zh-CN" altLang="en-US" sz="2200" dirty="0">
                <a:latin typeface="楷体" panose="02010609060101010101" pitchFamily="49" charset="-122"/>
                <a:ea typeface="楷体" panose="02010609060101010101" pitchFamily="49" charset="-122"/>
              </a:rPr>
              <a:t>我只好放慢吃饭的速度</a:t>
            </a:r>
            <a:r>
              <a:rPr lang="en-US" altLang="zh-CN" sz="2200" dirty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2200" dirty="0">
                <a:latin typeface="楷体" panose="02010609060101010101" pitchFamily="49" charset="-122"/>
                <a:ea typeface="楷体" panose="02010609060101010101" pitchFamily="49" charset="-122"/>
              </a:rPr>
              <a:t>细细地剔着鱼刺</a:t>
            </a:r>
            <a:r>
              <a:rPr lang="en-US" altLang="zh-CN" sz="2200" dirty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2200" dirty="0">
                <a:latin typeface="楷体" panose="02010609060101010101" pitchFamily="49" charset="-122"/>
                <a:ea typeface="楷体" panose="02010609060101010101" pitchFamily="49" charset="-122"/>
              </a:rPr>
              <a:t>细嚼的饭菜格外香甜。晚上快睡觉的时候</a:t>
            </a:r>
            <a:r>
              <a:rPr lang="en-US" altLang="zh-CN" sz="2200" dirty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2200" dirty="0">
                <a:latin typeface="楷体" panose="02010609060101010101" pitchFamily="49" charset="-122"/>
                <a:ea typeface="楷体" panose="02010609060101010101" pitchFamily="49" charset="-122"/>
              </a:rPr>
              <a:t>妈妈的例行“功课”又开始了</a:t>
            </a:r>
            <a:r>
              <a:rPr lang="en-US" altLang="zh-CN" sz="2200" dirty="0">
                <a:latin typeface="楷体" panose="02010609060101010101" pitchFamily="49" charset="-122"/>
                <a:ea typeface="楷体" panose="02010609060101010101" pitchFamily="49" charset="-122"/>
              </a:rPr>
              <a:t>:“</a:t>
            </a:r>
            <a:r>
              <a:rPr lang="zh-CN" altLang="en-US" sz="2200" dirty="0">
                <a:latin typeface="楷体" panose="02010609060101010101" pitchFamily="49" charset="-122"/>
                <a:ea typeface="楷体" panose="02010609060101010101" pitchFamily="49" charset="-122"/>
              </a:rPr>
              <a:t>晚上记得盖好被子</a:t>
            </a:r>
            <a:r>
              <a:rPr lang="en-US" altLang="zh-CN" sz="2200" dirty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2200" dirty="0">
                <a:latin typeface="楷体" panose="02010609060101010101" pitchFamily="49" charset="-122"/>
                <a:ea typeface="楷体" panose="02010609060101010101" pitchFamily="49" charset="-122"/>
              </a:rPr>
              <a:t>别着凉了</a:t>
            </a:r>
            <a:r>
              <a:rPr lang="en-US" altLang="zh-CN" sz="2200" dirty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2200" dirty="0">
                <a:latin typeface="楷体" panose="02010609060101010101" pitchFamily="49" charset="-122"/>
                <a:ea typeface="楷体" panose="02010609060101010101" pitchFamily="49" charset="-122"/>
              </a:rPr>
              <a:t>降温了</a:t>
            </a:r>
            <a:r>
              <a:rPr lang="en-US" altLang="zh-CN" sz="2200" dirty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2200" dirty="0">
                <a:latin typeface="楷体" panose="02010609060101010101" pitchFamily="49" charset="-122"/>
                <a:ea typeface="楷体" panose="02010609060101010101" pitchFamily="49" charset="-122"/>
              </a:rPr>
              <a:t>明天要把毛衣穿上</a:t>
            </a:r>
            <a:r>
              <a:rPr lang="en-US" altLang="zh-CN" sz="2200" dirty="0">
                <a:latin typeface="楷体" panose="02010609060101010101" pitchFamily="49" charset="-122"/>
                <a:ea typeface="楷体" panose="02010609060101010101" pitchFamily="49" charset="-122"/>
              </a:rPr>
              <a:t>……”</a:t>
            </a:r>
            <a:r>
              <a:rPr lang="zh-CN" altLang="en-US" sz="2200" dirty="0">
                <a:latin typeface="楷体" panose="02010609060101010101" pitchFamily="49" charset="-122"/>
                <a:ea typeface="楷体" panose="02010609060101010101" pitchFamily="49" charset="-122"/>
              </a:rPr>
              <a:t>妈妈的话我都快能背下来了</a:t>
            </a:r>
            <a:r>
              <a:rPr lang="en-US" altLang="zh-CN" sz="2200" dirty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2200" dirty="0">
                <a:latin typeface="楷体" panose="02010609060101010101" pitchFamily="49" charset="-122"/>
                <a:ea typeface="楷体" panose="02010609060101010101" pitchFamily="49" charset="-122"/>
              </a:rPr>
              <a:t>赶紧用被子盖住头。</a:t>
            </a:r>
            <a:endParaRPr lang="en-US" altLang="zh-CN" sz="22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25000"/>
              </a:lnSpc>
            </a:pPr>
            <a:r>
              <a:rPr lang="zh-CN" altLang="en-US" sz="22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charset="-122"/>
              </a:rPr>
              <a:t>    上了初中</a:t>
            </a:r>
            <a:r>
              <a:rPr lang="en-US" altLang="zh-CN" sz="22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charset="-122"/>
              </a:rPr>
              <a:t>,</a:t>
            </a:r>
            <a:r>
              <a:rPr lang="zh-CN" altLang="en-US" sz="22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charset="-122"/>
              </a:rPr>
              <a:t>我住校了</a:t>
            </a:r>
            <a:r>
              <a:rPr lang="en-US" altLang="zh-CN" sz="22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charset="-122"/>
              </a:rPr>
              <a:t>,</a:t>
            </a:r>
            <a:r>
              <a:rPr lang="zh-CN" altLang="en-US" sz="22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charset="-122"/>
              </a:rPr>
              <a:t>终于不用听妈妈每天像唐僧一样唠唠叨叨重复着事无巨细的提醒。可是</a:t>
            </a:r>
            <a:r>
              <a:rPr lang="en-US" altLang="zh-CN" sz="22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charset="-122"/>
              </a:rPr>
              <a:t>,</a:t>
            </a:r>
            <a:r>
              <a:rPr lang="zh-CN" altLang="en-US" sz="2200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charset="-122"/>
              </a:rPr>
              <a:t>如</a:t>
            </a:r>
            <a:endParaRPr lang="zh-CN" altLang="en-US" sz="22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圆角矩形标注 2"/>
          <p:cNvSpPr/>
          <p:nvPr/>
        </p:nvSpPr>
        <p:spPr>
          <a:xfrm>
            <a:off x="6948264" y="642924"/>
            <a:ext cx="2000264" cy="1785950"/>
          </a:xfrm>
          <a:prstGeom prst="wedgeRoundRectCallout">
            <a:avLst>
              <a:gd name="adj1" fmla="val -68939"/>
              <a:gd name="adj2" fmla="val -33025"/>
              <a:gd name="adj3" fmla="val 16667"/>
            </a:avLst>
          </a:prstGeom>
          <a:ln w="38100">
            <a:headEnd type="none" w="med" len="med"/>
            <a:tailEnd type="none" w="med" len="med"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t"/>
          <a:lstStyle/>
          <a:p>
            <a:pPr eaLnBrk="0" hangingPunct="0"/>
            <a:r>
              <a:rPr lang="zh-CN" altLang="en-US" sz="20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细</a:t>
            </a:r>
            <a:r>
              <a: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品此处的语言描写</a:t>
            </a:r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感受到妈妈对“我”深深的爱。</a:t>
            </a:r>
          </a:p>
          <a:p>
            <a:endParaRPr lang="zh-CN" altLang="en-US" sz="2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cxnSp>
        <p:nvCxnSpPr>
          <p:cNvPr id="4" name="直接连接符 12"/>
          <p:cNvCxnSpPr/>
          <p:nvPr/>
        </p:nvCxnSpPr>
        <p:spPr>
          <a:xfrm rot="5400000">
            <a:off x="4393405" y="2678907"/>
            <a:ext cx="4357718" cy="0"/>
          </a:xfrm>
          <a:prstGeom prst="line">
            <a:avLst/>
          </a:prstGeom>
          <a:ln w="38100">
            <a:headEnd type="none" w="med" len="med"/>
            <a:tailEnd type="none" w="med" len="med"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</p:cxnSp>
      <p:grpSp>
        <p:nvGrpSpPr>
          <p:cNvPr id="5" name="组合 7"/>
          <p:cNvGrpSpPr>
            <a:grpSpLocks/>
          </p:cNvGrpSpPr>
          <p:nvPr/>
        </p:nvGrpSpPr>
        <p:grpSpPr bwMode="auto">
          <a:xfrm>
            <a:off x="0" y="-110361"/>
            <a:ext cx="2006600" cy="522288"/>
            <a:chOff x="70" y="-63"/>
            <a:chExt cx="3160" cy="822"/>
          </a:xfrm>
        </p:grpSpPr>
        <p:sp>
          <p:nvSpPr>
            <p:cNvPr id="6" name="文本框 5"/>
            <p:cNvSpPr txBox="1">
              <a:spLocks noChangeArrowheads="1"/>
            </p:cNvSpPr>
            <p:nvPr/>
          </p:nvSpPr>
          <p:spPr bwMode="auto">
            <a:xfrm>
              <a:off x="678" y="-63"/>
              <a:ext cx="2528" cy="8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r>
                <a:rPr kumimoji="1" lang="zh-CN" altLang="en-US" sz="2800" dirty="0">
                  <a:latin typeface="黑体" panose="02010609060101010101" pitchFamily="49" charset="-122"/>
                  <a:ea typeface="黑体" panose="02010609060101010101" pitchFamily="49" charset="-122"/>
                </a:rPr>
                <a:t>合作探究</a:t>
              </a:r>
            </a:p>
          </p:txBody>
        </p:sp>
        <p:cxnSp>
          <p:nvCxnSpPr>
            <p:cNvPr id="7" name="直线连接符 9"/>
            <p:cNvCxnSpPr/>
            <p:nvPr/>
          </p:nvCxnSpPr>
          <p:spPr>
            <a:xfrm>
              <a:off x="70" y="699"/>
              <a:ext cx="3160" cy="0"/>
            </a:xfrm>
            <a:prstGeom prst="line">
              <a:avLst/>
            </a:prstGeom>
            <a:ln>
              <a:solidFill>
                <a:srgbClr val="0FB746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菱形 7"/>
            <p:cNvSpPr/>
            <p:nvPr/>
          </p:nvSpPr>
          <p:spPr>
            <a:xfrm>
              <a:off x="125" y="147"/>
              <a:ext cx="553" cy="552"/>
            </a:xfrm>
            <a:prstGeom prst="diamond">
              <a:avLst/>
            </a:prstGeom>
            <a:solidFill>
              <a:srgbClr val="0FB746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kumimoji="1" lang="zh-CN" altLang="en-US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sp>
        <p:nvSpPr>
          <p:cNvPr id="9" name="圆角矩形标注 8"/>
          <p:cNvSpPr/>
          <p:nvPr/>
        </p:nvSpPr>
        <p:spPr>
          <a:xfrm>
            <a:off x="6876256" y="3679717"/>
            <a:ext cx="1928826" cy="1152128"/>
          </a:xfrm>
          <a:prstGeom prst="wedgeRoundRectCallout">
            <a:avLst>
              <a:gd name="adj1" fmla="val -69428"/>
              <a:gd name="adj2" fmla="val -13908"/>
              <a:gd name="adj3" fmla="val 16667"/>
            </a:avLst>
          </a:prstGeom>
          <a:ln w="38100">
            <a:headEnd type="none" w="med" len="med"/>
            <a:tailEnd type="none" w="med" len="med"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t"/>
          <a:lstStyle/>
          <a:p>
            <a:pPr eaLnBrk="0" hangingPunct="0"/>
            <a:r>
              <a:rPr lang="zh-CN" altLang="en-US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离开妈妈的唠叨</a:t>
            </a:r>
            <a:r>
              <a:rPr lang="en-US" altLang="zh-CN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“我”渴</a:t>
            </a:r>
            <a:r>
              <a:rPr lang="zh-CN" altLang="en-US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望已久。</a:t>
            </a:r>
          </a:p>
          <a:p>
            <a:pPr eaLnBrk="0" hangingPunct="0"/>
            <a:r>
              <a:rPr lang="zh-CN" altLang="en-US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9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500034" y="605018"/>
            <a:ext cx="6143668" cy="36132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  <a:defRPr/>
            </a:pPr>
            <a:r>
              <a:rPr lang="zh-CN" altLang="en-US" sz="22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charset="-122"/>
              </a:rPr>
              <a:t>果没有妈妈的唠叨</a:t>
            </a:r>
            <a:r>
              <a:rPr lang="en-US" altLang="zh-CN" sz="22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charset="-122"/>
              </a:rPr>
              <a:t>,</a:t>
            </a:r>
            <a:r>
              <a:rPr lang="zh-CN" altLang="en-US" sz="22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charset="-122"/>
              </a:rPr>
              <a:t>我可能忘了每天</a:t>
            </a:r>
            <a:r>
              <a:rPr lang="zh-CN" altLang="en-US" sz="2200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早</a:t>
            </a:r>
            <a:r>
              <a:rPr lang="zh-CN" altLang="en-US" sz="22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上和晚上要喝牛奶</a:t>
            </a:r>
            <a:r>
              <a:rPr lang="en-US" altLang="zh-CN" sz="22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;</a:t>
            </a:r>
            <a:r>
              <a:rPr lang="zh-CN" altLang="en-US" sz="22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如果没有妈妈的唠叨</a:t>
            </a:r>
            <a:r>
              <a:rPr lang="en-US" altLang="zh-CN" sz="22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,</a:t>
            </a:r>
            <a:r>
              <a:rPr lang="zh-CN" altLang="en-US" sz="22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我可能不会坚持刷牙</a:t>
            </a:r>
            <a:r>
              <a:rPr lang="en-US" altLang="zh-CN" sz="22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,</a:t>
            </a:r>
            <a:r>
              <a:rPr lang="zh-CN" altLang="en-US" sz="22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就会像隔壁的晓东一样满口虫牙</a:t>
            </a:r>
            <a:r>
              <a:rPr lang="en-US" altLang="zh-CN" sz="22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,</a:t>
            </a:r>
            <a:r>
              <a:rPr lang="zh-CN" altLang="en-US" sz="22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疼得龇牙咧嘴</a:t>
            </a:r>
            <a:r>
              <a:rPr lang="en-US" altLang="zh-CN" sz="22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;</a:t>
            </a:r>
            <a:r>
              <a:rPr lang="zh-CN" altLang="en-US" sz="22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如果没有妈妈的唠叨</a:t>
            </a:r>
            <a:r>
              <a:rPr lang="en-US" altLang="zh-CN" sz="22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,</a:t>
            </a:r>
            <a:r>
              <a:rPr lang="zh-CN" altLang="en-US" sz="22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我可能又忘了降温后添加衣服</a:t>
            </a:r>
            <a:r>
              <a:rPr lang="en-US" altLang="zh-CN" sz="22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,</a:t>
            </a:r>
            <a:r>
              <a:rPr lang="zh-CN" altLang="en-US" sz="22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会在教室里冻得瑟瑟发抖</a:t>
            </a:r>
            <a:r>
              <a:rPr lang="en-US" altLang="zh-CN" sz="22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;</a:t>
            </a:r>
            <a:r>
              <a:rPr lang="zh-CN" altLang="en-US" sz="22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如果没有妈妈的唠叨</a:t>
            </a:r>
            <a:r>
              <a:rPr lang="en-US" altLang="zh-CN" sz="22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,</a:t>
            </a:r>
            <a:r>
              <a:rPr lang="zh-CN" altLang="en-US" sz="22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我就会失去一种平实温暖的幸福</a:t>
            </a:r>
            <a:r>
              <a:rPr lang="en-US" altLang="zh-CN" sz="22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……</a:t>
            </a:r>
          </a:p>
          <a:p>
            <a:pPr>
              <a:lnSpc>
                <a:spcPct val="130000"/>
              </a:lnSpc>
              <a:defRPr/>
            </a:pPr>
            <a:r>
              <a:rPr lang="zh-CN" altLang="en-US" sz="22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在妈妈的唠叨声中</a:t>
            </a:r>
            <a:r>
              <a:rPr lang="en-US" altLang="zh-CN" sz="22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,</a:t>
            </a:r>
            <a:r>
              <a:rPr lang="zh-CN" altLang="en-US" sz="22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我才发现</a:t>
            </a:r>
            <a:r>
              <a:rPr lang="en-US" altLang="zh-CN" sz="22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:</a:t>
            </a:r>
            <a:r>
              <a:rPr lang="zh-CN" altLang="en-US" sz="22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原来</a:t>
            </a:r>
            <a:r>
              <a:rPr lang="en-US" altLang="zh-CN" sz="22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,</a:t>
            </a:r>
            <a:r>
              <a:rPr lang="zh-CN" altLang="en-US" sz="22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我一直幸福着</a:t>
            </a:r>
            <a:r>
              <a:rPr lang="en-US" altLang="zh-CN" sz="22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!</a:t>
            </a:r>
            <a:r>
              <a:rPr lang="zh-CN" altLang="en-US" sz="22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因为我们是一家人。</a:t>
            </a:r>
          </a:p>
        </p:txBody>
      </p:sp>
      <p:sp>
        <p:nvSpPr>
          <p:cNvPr id="3" name="圆角矩形标注 2"/>
          <p:cNvSpPr/>
          <p:nvPr/>
        </p:nvSpPr>
        <p:spPr>
          <a:xfrm>
            <a:off x="7000892" y="627534"/>
            <a:ext cx="1928826" cy="2160588"/>
          </a:xfrm>
          <a:prstGeom prst="wedgeRoundRectCallout">
            <a:avLst>
              <a:gd name="adj1" fmla="val -69428"/>
              <a:gd name="adj2" fmla="val -13908"/>
              <a:gd name="adj3" fmla="val 16667"/>
            </a:avLst>
          </a:prstGeom>
          <a:ln w="38100">
            <a:headEnd type="none" w="med" len="med"/>
            <a:tailEnd type="none" w="med" len="med"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t"/>
          <a:lstStyle/>
          <a:p>
            <a:pPr eaLnBrk="0" hangingPunct="0"/>
            <a:r>
              <a:rPr lang="zh-CN" altLang="en-US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离开妈妈的唠叨</a:t>
            </a:r>
            <a:r>
              <a:rPr lang="en-US" altLang="zh-CN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“我”渴</a:t>
            </a:r>
            <a:r>
              <a:rPr lang="zh-CN" altLang="en-US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望已久。</a:t>
            </a:r>
          </a:p>
          <a:p>
            <a:pPr eaLnBrk="0" hangingPunct="0"/>
            <a:r>
              <a:rPr lang="zh-CN" altLang="en-US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排比的语句表达</a:t>
            </a:r>
            <a:r>
              <a:rPr lang="zh-CN" altLang="en-US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了“我”对</a:t>
            </a:r>
            <a:r>
              <a:rPr lang="zh-CN" altLang="en-US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妈妈唠叨的思念。</a:t>
            </a:r>
          </a:p>
        </p:txBody>
      </p:sp>
      <p:sp>
        <p:nvSpPr>
          <p:cNvPr id="4" name="圆角矩形标注 3"/>
          <p:cNvSpPr/>
          <p:nvPr/>
        </p:nvSpPr>
        <p:spPr>
          <a:xfrm>
            <a:off x="7143768" y="2925365"/>
            <a:ext cx="1820720" cy="798513"/>
          </a:xfrm>
          <a:prstGeom prst="wedgeRoundRectCallout">
            <a:avLst>
              <a:gd name="adj1" fmla="val -81388"/>
              <a:gd name="adj2" fmla="val 21811"/>
              <a:gd name="adj3" fmla="val 16667"/>
            </a:avLst>
          </a:prstGeom>
          <a:ln w="38100">
            <a:headEnd type="none" w="med" len="med"/>
            <a:tailEnd type="none" w="med" len="med"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t"/>
          <a:lstStyle/>
          <a:p>
            <a:r>
              <a:rPr lang="zh-CN" altLang="en-US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点</a:t>
            </a:r>
            <a:r>
              <a:rPr lang="zh-CN" altLang="en-US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明主题,深化中心</a:t>
            </a:r>
            <a:r>
              <a:rPr lang="zh-CN" altLang="en-US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</a:p>
        </p:txBody>
      </p:sp>
      <p:cxnSp>
        <p:nvCxnSpPr>
          <p:cNvPr id="5" name="直接连接符 12"/>
          <p:cNvCxnSpPr/>
          <p:nvPr/>
        </p:nvCxnSpPr>
        <p:spPr>
          <a:xfrm rot="5400000">
            <a:off x="4893471" y="2393570"/>
            <a:ext cx="3357586" cy="0"/>
          </a:xfrm>
          <a:prstGeom prst="line">
            <a:avLst/>
          </a:prstGeom>
          <a:ln w="38100">
            <a:headEnd type="none" w="med" len="med"/>
            <a:tailEnd type="none" w="med" len="med"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</p:cxnSp>
      <p:grpSp>
        <p:nvGrpSpPr>
          <p:cNvPr id="6" name="组合 7"/>
          <p:cNvGrpSpPr>
            <a:grpSpLocks/>
          </p:cNvGrpSpPr>
          <p:nvPr/>
        </p:nvGrpSpPr>
        <p:grpSpPr bwMode="auto">
          <a:xfrm>
            <a:off x="0" y="-38770"/>
            <a:ext cx="2006600" cy="522288"/>
            <a:chOff x="70" y="-63"/>
            <a:chExt cx="3160" cy="822"/>
          </a:xfrm>
        </p:grpSpPr>
        <p:sp>
          <p:nvSpPr>
            <p:cNvPr id="7" name="文本框 5"/>
            <p:cNvSpPr txBox="1">
              <a:spLocks noChangeArrowheads="1"/>
            </p:cNvSpPr>
            <p:nvPr/>
          </p:nvSpPr>
          <p:spPr bwMode="auto">
            <a:xfrm>
              <a:off x="678" y="-63"/>
              <a:ext cx="2528" cy="8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r>
                <a:rPr kumimoji="1" lang="zh-CN" altLang="en-US" sz="2800" dirty="0">
                  <a:latin typeface="黑体" panose="02010609060101010101" pitchFamily="49" charset="-122"/>
                  <a:ea typeface="黑体" panose="02010609060101010101" pitchFamily="49" charset="-122"/>
                </a:rPr>
                <a:t>合作探究</a:t>
              </a:r>
            </a:p>
          </p:txBody>
        </p:sp>
        <p:cxnSp>
          <p:nvCxnSpPr>
            <p:cNvPr id="8" name="直线连接符 9"/>
            <p:cNvCxnSpPr/>
            <p:nvPr/>
          </p:nvCxnSpPr>
          <p:spPr>
            <a:xfrm>
              <a:off x="70" y="699"/>
              <a:ext cx="3160" cy="0"/>
            </a:xfrm>
            <a:prstGeom prst="line">
              <a:avLst/>
            </a:prstGeom>
            <a:ln>
              <a:solidFill>
                <a:srgbClr val="0FB746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菱形 8"/>
            <p:cNvSpPr/>
            <p:nvPr/>
          </p:nvSpPr>
          <p:spPr>
            <a:xfrm>
              <a:off x="125" y="147"/>
              <a:ext cx="553" cy="552"/>
            </a:xfrm>
            <a:prstGeom prst="diamond">
              <a:avLst/>
            </a:prstGeom>
            <a:solidFill>
              <a:srgbClr val="0FB746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kumimoji="1" lang="zh-CN" altLang="en-US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/>
          </p:cNvSpPr>
          <p:nvPr>
            <p:ph idx="4294967295"/>
          </p:nvPr>
        </p:nvSpPr>
        <p:spPr>
          <a:xfrm>
            <a:off x="760040" y="1510440"/>
            <a:ext cx="7772400" cy="2357454"/>
          </a:xfrm>
          <a:prstGeom prst="rect">
            <a:avLst/>
          </a:prstGeom>
          <a:ln/>
        </p:spPr>
        <p:txBody>
          <a:bodyPr vert="horz" wrap="square" lIns="91440" tIns="45720" rIns="91440" bIns="45720" anchor="t"/>
          <a:lstStyle/>
          <a:p>
            <a:pPr eaLnBrk="1" hangingPunct="1">
              <a:lnSpc>
                <a:spcPct val="120000"/>
              </a:lnSpc>
              <a:buNone/>
            </a:pP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     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泰山不让细壤故能成其高；河海不择细流故能就其深。愿同学们善于发现，学会观察，多阅读、多积累、多写作，在作文的园地里勤于耕耘，播洒真情的种子，收获累累硕果。</a:t>
            </a:r>
          </a:p>
        </p:txBody>
      </p:sp>
      <p:sp>
        <p:nvSpPr>
          <p:cNvPr id="5" name="Rectangle 3"/>
          <p:cNvSpPr>
            <a:spLocks noGrp="1"/>
          </p:cNvSpPr>
          <p:nvPr>
            <p:ph type="title" idx="4294967295"/>
          </p:nvPr>
        </p:nvSpPr>
        <p:spPr>
          <a:xfrm>
            <a:off x="760040" y="796060"/>
            <a:ext cx="1357322" cy="701685"/>
          </a:xfrm>
          <a:prstGeom prst="rect">
            <a:avLst/>
          </a:prstGeom>
          <a:ln/>
        </p:spPr>
        <p:txBody>
          <a:bodyPr vert="horz" wrap="square" lIns="91440" tIns="45720" rIns="91440" bIns="45720" anchor="b"/>
          <a:lstStyle/>
          <a:p>
            <a:pPr algn="l" eaLnBrk="1" hangingPunct="1"/>
            <a:r>
              <a:rPr lang="zh-CN" altLang="en-US" sz="36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寄语</a:t>
            </a:r>
            <a:r>
              <a:rPr lang="zh-CN" altLang="en-US" sz="3600" b="1" dirty="0">
                <a:solidFill>
                  <a:srgbClr val="FF0000"/>
                </a:solidFill>
              </a:rPr>
              <a:t>：</a:t>
            </a:r>
          </a:p>
        </p:txBody>
      </p:sp>
      <p:grpSp>
        <p:nvGrpSpPr>
          <p:cNvPr id="6" name="组合 7"/>
          <p:cNvGrpSpPr>
            <a:grpSpLocks/>
          </p:cNvGrpSpPr>
          <p:nvPr/>
        </p:nvGrpSpPr>
        <p:grpSpPr bwMode="auto">
          <a:xfrm>
            <a:off x="0" y="-38770"/>
            <a:ext cx="2007235" cy="522923"/>
            <a:chOff x="70" y="-63"/>
            <a:chExt cx="3161" cy="823"/>
          </a:xfrm>
        </p:grpSpPr>
        <p:sp>
          <p:nvSpPr>
            <p:cNvPr id="8" name="文本框 5"/>
            <p:cNvSpPr txBox="1">
              <a:spLocks noChangeArrowheads="1"/>
            </p:cNvSpPr>
            <p:nvPr/>
          </p:nvSpPr>
          <p:spPr bwMode="auto">
            <a:xfrm>
              <a:off x="678" y="-63"/>
              <a:ext cx="2553" cy="8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r>
                <a:rPr kumimoji="1" lang="zh-CN" altLang="en-US" sz="2800" dirty="0">
                  <a:latin typeface="黑体" panose="02010609060101010101" pitchFamily="49" charset="-122"/>
                  <a:ea typeface="黑体" panose="02010609060101010101" pitchFamily="49" charset="-122"/>
                </a:rPr>
                <a:t>课堂小结</a:t>
              </a:r>
            </a:p>
          </p:txBody>
        </p:sp>
        <p:cxnSp>
          <p:nvCxnSpPr>
            <p:cNvPr id="9" name="直线连接符 9"/>
            <p:cNvCxnSpPr/>
            <p:nvPr/>
          </p:nvCxnSpPr>
          <p:spPr>
            <a:xfrm>
              <a:off x="70" y="699"/>
              <a:ext cx="3160" cy="0"/>
            </a:xfrm>
            <a:prstGeom prst="line">
              <a:avLst/>
            </a:prstGeom>
            <a:ln>
              <a:solidFill>
                <a:srgbClr val="0FB746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菱形 9"/>
            <p:cNvSpPr/>
            <p:nvPr/>
          </p:nvSpPr>
          <p:spPr>
            <a:xfrm>
              <a:off x="125" y="147"/>
              <a:ext cx="553" cy="552"/>
            </a:xfrm>
            <a:prstGeom prst="diamond">
              <a:avLst/>
            </a:prstGeom>
            <a:solidFill>
              <a:srgbClr val="0FB746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kumimoji="1" lang="zh-CN" altLang="en-US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rotWithShape="0">
          <a:blip r:embed="rId2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文本框 3"/>
          <p:cNvSpPr txBox="1"/>
          <p:nvPr/>
        </p:nvSpPr>
        <p:spPr>
          <a:xfrm>
            <a:off x="651727" y="1419225"/>
            <a:ext cx="7834197" cy="1107996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algn="ctr" defTabSz="685800"/>
            <a:r>
              <a:rPr lang="zh-CN" altLang="en-US" sz="6600" b="1" dirty="0">
                <a:solidFill>
                  <a:srgbClr val="FF6600"/>
                </a:solidFill>
                <a:latin typeface="宋体" panose="02010600030101010101" pitchFamily="2" charset="-122"/>
              </a:rPr>
              <a:t>七彩课堂  伴你成长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2"/>
          <p:cNvSpPr/>
          <p:nvPr/>
        </p:nvSpPr>
        <p:spPr>
          <a:xfrm>
            <a:off x="3066911" y="471805"/>
            <a:ext cx="2369185" cy="1403350"/>
          </a:xfrm>
          <a:prstGeom prst="roundRect">
            <a:avLst>
              <a:gd name="adj" fmla="val 21667"/>
            </a:avLst>
          </a:prstGeom>
          <a:noFill/>
          <a:ln w="9525">
            <a:noFill/>
          </a:ln>
        </p:spPr>
        <p:txBody>
          <a:bodyPr/>
          <a:lstStyle/>
          <a:p>
            <a:pPr eaLnBrk="0" hangingPunct="0"/>
            <a:r>
              <a:rPr lang="zh-CN" altLang="en-US" sz="1200" b="1" dirty="0">
                <a:solidFill>
                  <a:schemeClr val="tx2"/>
                </a:solidFill>
                <a:latin typeface="宋体" panose="02010600030101010101" pitchFamily="2" charset="-122"/>
              </a:rPr>
              <a:t>  </a:t>
            </a:r>
            <a:r>
              <a:rPr lang="zh-CN" altLang="en-US" sz="2400" b="1" dirty="0">
                <a:solidFill>
                  <a:schemeClr val="tx2"/>
                </a:solidFill>
                <a:latin typeface="宋体" panose="02010600030101010101" pitchFamily="2" charset="-122"/>
              </a:rPr>
              <a:t> </a:t>
            </a:r>
            <a:r>
              <a:rPr lang="en-US" altLang="zh-CN" sz="3200" b="1" dirty="0">
                <a:solidFill>
                  <a:schemeClr val="tx2"/>
                </a:solidFill>
                <a:latin typeface="宋体" panose="02010600030101010101" pitchFamily="2" charset="-122"/>
                <a:sym typeface="+mn-ea"/>
              </a:rPr>
              <a:t>《</a:t>
            </a:r>
            <a:r>
              <a:rPr lang="zh-CN" altLang="en-US" sz="3200" b="1" dirty="0">
                <a:solidFill>
                  <a:schemeClr val="tx2"/>
                </a:solidFill>
                <a:latin typeface="宋体" panose="02010600030101010101" pitchFamily="2" charset="-122"/>
                <a:sym typeface="+mn-ea"/>
              </a:rPr>
              <a:t>散步</a:t>
            </a:r>
            <a:r>
              <a:rPr lang="en-US" altLang="zh-CN" sz="3200" b="1" dirty="0">
                <a:solidFill>
                  <a:schemeClr val="tx2"/>
                </a:solidFill>
                <a:latin typeface="宋体" panose="02010600030101010101" pitchFamily="2" charset="-122"/>
                <a:sym typeface="+mn-ea"/>
              </a:rPr>
              <a:t>》</a:t>
            </a:r>
            <a:r>
              <a:rPr lang="zh-CN" altLang="en-US" sz="2400" b="1" dirty="0">
                <a:solidFill>
                  <a:schemeClr val="tx2"/>
                </a:solidFill>
                <a:latin typeface="宋体" panose="02010600030101010101" pitchFamily="2" charset="-122"/>
              </a:rPr>
              <a:t> </a:t>
            </a:r>
          </a:p>
          <a:p>
            <a:pPr eaLnBrk="0" hangingPunct="0"/>
            <a:r>
              <a:rPr lang="zh-CN" altLang="en-US" sz="1200" b="1" dirty="0">
                <a:solidFill>
                  <a:schemeClr val="tx2"/>
                </a:solidFill>
                <a:latin typeface="宋体" panose="02010600030101010101" pitchFamily="2" charset="-122"/>
              </a:rPr>
              <a:t>  </a:t>
            </a:r>
          </a:p>
          <a:p>
            <a:pPr eaLnBrk="0" hangingPunct="0"/>
            <a:r>
              <a:rPr lang="zh-CN" altLang="en-US" sz="1200" b="1" dirty="0">
                <a:solidFill>
                  <a:schemeClr val="tx2"/>
                </a:solidFill>
                <a:latin typeface="宋体" panose="02010600030101010101" pitchFamily="2" charset="-122"/>
              </a:rPr>
              <a:t>         </a:t>
            </a:r>
            <a:r>
              <a:rPr lang="zh-CN" altLang="en-US" sz="2000" b="1" dirty="0">
                <a:solidFill>
                  <a:schemeClr val="tx2"/>
                </a:solidFill>
                <a:latin typeface="宋体" panose="02010600030101010101" pitchFamily="2" charset="-122"/>
              </a:rPr>
              <a:t>莫怀戚</a:t>
            </a:r>
          </a:p>
        </p:txBody>
      </p:sp>
      <p:sp>
        <p:nvSpPr>
          <p:cNvPr id="5" name="矩形 15"/>
          <p:cNvSpPr/>
          <p:nvPr/>
        </p:nvSpPr>
        <p:spPr>
          <a:xfrm>
            <a:off x="485774" y="1480820"/>
            <a:ext cx="8046665" cy="646331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b="1" dirty="0">
                <a:latin typeface="Arial" panose="020B0604020202020204" pitchFamily="34" charset="0"/>
              </a:rPr>
              <a:t>       </a:t>
            </a:r>
            <a:r>
              <a:rPr lang="zh-CN" altLang="zh-CN" sz="2400" b="1" dirty="0">
                <a:latin typeface="Arial" panose="020B0604020202020204" pitchFamily="34" charset="0"/>
              </a:rPr>
              <a:t>我们在田</a:t>
            </a:r>
            <a:r>
              <a:rPr lang="zh-CN" altLang="zh-CN" sz="2400" b="1" dirty="0" smtClean="0">
                <a:latin typeface="Arial" panose="020B0604020202020204" pitchFamily="34" charset="0"/>
              </a:rPr>
              <a:t>野</a:t>
            </a:r>
            <a:r>
              <a:rPr lang="zh-CN" altLang="en-US" sz="2400" b="1" dirty="0" smtClean="0">
                <a:latin typeface="Arial" panose="020B0604020202020204" pitchFamily="34" charset="0"/>
              </a:rPr>
              <a:t>上</a:t>
            </a:r>
            <a:r>
              <a:rPr lang="zh-CN" altLang="zh-CN" sz="2400" b="1" dirty="0" smtClean="0">
                <a:latin typeface="Arial" panose="020B0604020202020204" pitchFamily="34" charset="0"/>
              </a:rPr>
              <a:t>散</a:t>
            </a:r>
            <a:r>
              <a:rPr lang="zh-CN" altLang="zh-CN" sz="2400" b="1" dirty="0">
                <a:latin typeface="Arial" panose="020B0604020202020204" pitchFamily="34" charset="0"/>
              </a:rPr>
              <a:t>步：我，我的母亲，我的妻子和儿子</a:t>
            </a:r>
            <a:r>
              <a:rPr lang="zh-CN" altLang="en-US" sz="2400" b="1" dirty="0">
                <a:latin typeface="Arial" panose="020B0604020202020204" pitchFamily="34" charset="0"/>
              </a:rPr>
              <a:t>。</a:t>
            </a:r>
          </a:p>
        </p:txBody>
      </p:sp>
      <p:sp>
        <p:nvSpPr>
          <p:cNvPr id="6" name="矩形 1"/>
          <p:cNvSpPr/>
          <p:nvPr/>
        </p:nvSpPr>
        <p:spPr>
          <a:xfrm>
            <a:off x="2768600" y="3302000"/>
            <a:ext cx="1153160" cy="46037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r>
              <a:rPr lang="zh-CN" altLang="en-US" sz="2400" b="1" dirty="0">
                <a:solidFill>
                  <a:srgbClr val="000000"/>
                </a:solidFill>
                <a:latin typeface="Arial" panose="020B0604020202020204" pitchFamily="34" charset="0"/>
              </a:rPr>
              <a:t>初春</a:t>
            </a:r>
          </a:p>
        </p:txBody>
      </p:sp>
      <p:sp>
        <p:nvSpPr>
          <p:cNvPr id="7" name="Line 4"/>
          <p:cNvSpPr/>
          <p:nvPr/>
        </p:nvSpPr>
        <p:spPr>
          <a:xfrm>
            <a:off x="2988642" y="2079943"/>
            <a:ext cx="503238" cy="0"/>
          </a:xfrm>
          <a:prstGeom prst="line">
            <a:avLst/>
          </a:prstGeom>
          <a:ln w="28575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8" name="圆角矩形标注 16"/>
          <p:cNvSpPr/>
          <p:nvPr/>
        </p:nvSpPr>
        <p:spPr>
          <a:xfrm>
            <a:off x="3285877" y="2571750"/>
            <a:ext cx="854075" cy="451485"/>
          </a:xfrm>
          <a:prstGeom prst="wedgeRoundRectCallout">
            <a:avLst>
              <a:gd name="adj1" fmla="val -50727"/>
              <a:gd name="adj2" fmla="val -172190"/>
              <a:gd name="adj3" fmla="val 16667"/>
            </a:avLst>
          </a:prstGeom>
          <a:noFill/>
          <a:ln w="22225" cap="flat" cmpd="sng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r>
              <a:rPr lang="zh-CN" altLang="en-US" sz="2400" b="1" dirty="0">
                <a:solidFill>
                  <a:srgbClr val="FF0000"/>
                </a:solidFill>
                <a:latin typeface="Arial" panose="020B0604020202020204" pitchFamily="34" charset="0"/>
              </a:rPr>
              <a:t>事件</a:t>
            </a:r>
          </a:p>
        </p:txBody>
      </p:sp>
      <p:sp>
        <p:nvSpPr>
          <p:cNvPr id="9" name="Line 4"/>
          <p:cNvSpPr/>
          <p:nvPr/>
        </p:nvSpPr>
        <p:spPr>
          <a:xfrm>
            <a:off x="2044065" y="2079625"/>
            <a:ext cx="478790" cy="1270"/>
          </a:xfrm>
          <a:prstGeom prst="line">
            <a:avLst/>
          </a:prstGeom>
          <a:ln w="28575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10" name="圆角矩形标注 18"/>
          <p:cNvSpPr/>
          <p:nvPr/>
        </p:nvSpPr>
        <p:spPr>
          <a:xfrm>
            <a:off x="1064260" y="2679700"/>
            <a:ext cx="979805" cy="451485"/>
          </a:xfrm>
          <a:prstGeom prst="wedgeRoundRectCallout">
            <a:avLst>
              <a:gd name="adj1" fmla="val 74497"/>
              <a:gd name="adj2" fmla="val -194190"/>
              <a:gd name="adj3" fmla="val 16667"/>
            </a:avLst>
          </a:prstGeom>
          <a:solidFill>
            <a:schemeClr val="bg1"/>
          </a:solidFill>
          <a:ln w="22225" cap="flat" cmpd="sng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r>
              <a:rPr lang="zh-CN" altLang="en-US" sz="2400" b="1" dirty="0">
                <a:solidFill>
                  <a:srgbClr val="FF0000"/>
                </a:solidFill>
                <a:latin typeface="Arial" panose="020B0604020202020204" pitchFamily="34" charset="0"/>
              </a:rPr>
              <a:t>地点</a:t>
            </a:r>
          </a:p>
        </p:txBody>
      </p:sp>
      <p:sp>
        <p:nvSpPr>
          <p:cNvPr id="11" name="Line 4"/>
          <p:cNvSpPr/>
          <p:nvPr/>
        </p:nvSpPr>
        <p:spPr>
          <a:xfrm>
            <a:off x="3983657" y="2067694"/>
            <a:ext cx="1668463" cy="0"/>
          </a:xfrm>
          <a:prstGeom prst="line">
            <a:avLst/>
          </a:prstGeom>
          <a:ln w="28575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12" name="Line 4"/>
          <p:cNvSpPr/>
          <p:nvPr/>
        </p:nvSpPr>
        <p:spPr>
          <a:xfrm flipV="1">
            <a:off x="5666561" y="2079625"/>
            <a:ext cx="2649855" cy="1270"/>
          </a:xfrm>
          <a:prstGeom prst="line">
            <a:avLst/>
          </a:prstGeom>
          <a:ln w="28575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13" name="圆角矩形标注 21"/>
          <p:cNvSpPr/>
          <p:nvPr/>
        </p:nvSpPr>
        <p:spPr>
          <a:xfrm>
            <a:off x="5580112" y="2715766"/>
            <a:ext cx="1106170" cy="461645"/>
          </a:xfrm>
          <a:prstGeom prst="wedgeRoundRectCallout">
            <a:avLst>
              <a:gd name="adj1" fmla="val -47454"/>
              <a:gd name="adj2" fmla="val -207319"/>
              <a:gd name="adj3" fmla="val 16667"/>
            </a:avLst>
          </a:prstGeom>
          <a:noFill/>
          <a:ln w="22225" cap="flat" cmpd="sng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r>
              <a:rPr lang="zh-CN" altLang="en-US" sz="2400" b="1" dirty="0">
                <a:solidFill>
                  <a:srgbClr val="FF0000"/>
                </a:solidFill>
                <a:latin typeface="Arial" panose="020B0604020202020204" pitchFamily="34" charset="0"/>
              </a:rPr>
              <a:t>人物</a:t>
            </a:r>
          </a:p>
        </p:txBody>
      </p:sp>
      <p:sp>
        <p:nvSpPr>
          <p:cNvPr id="14" name="矩形 2"/>
          <p:cNvSpPr/>
          <p:nvPr/>
        </p:nvSpPr>
        <p:spPr>
          <a:xfrm>
            <a:off x="988695" y="3302000"/>
            <a:ext cx="1899285" cy="4603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zh-CN" altLang="en-US" sz="2400" b="1" dirty="0">
                <a:latin typeface="Arial" panose="020B0604020202020204" pitchFamily="34" charset="0"/>
              </a:rPr>
              <a:t>散步的</a:t>
            </a:r>
            <a:r>
              <a:rPr lang="zh-CN" altLang="en-US" sz="2400" b="1" dirty="0">
                <a:solidFill>
                  <a:srgbClr val="FF0000"/>
                </a:solidFill>
                <a:latin typeface="Arial" panose="020B0604020202020204" pitchFamily="34" charset="0"/>
              </a:rPr>
              <a:t>时间</a:t>
            </a:r>
            <a:r>
              <a:rPr lang="en-US" altLang="zh-CN" sz="2400" b="1" dirty="0">
                <a:latin typeface="Arial" panose="020B0604020202020204" pitchFamily="34" charset="0"/>
              </a:rPr>
              <a:t>:</a:t>
            </a:r>
            <a:r>
              <a:rPr lang="zh-CN" altLang="en-US" sz="2400" b="1" dirty="0">
                <a:latin typeface="Arial" panose="020B0604020202020204" pitchFamily="34" charset="0"/>
              </a:rPr>
              <a:t> </a:t>
            </a:r>
          </a:p>
        </p:txBody>
      </p:sp>
      <p:sp>
        <p:nvSpPr>
          <p:cNvPr id="15" name="矩形 4"/>
          <p:cNvSpPr/>
          <p:nvPr/>
        </p:nvSpPr>
        <p:spPr>
          <a:xfrm>
            <a:off x="988695" y="3943350"/>
            <a:ext cx="2242820" cy="46037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r>
              <a:rPr lang="zh-CN" altLang="en-US" sz="2400" b="1" dirty="0">
                <a:latin typeface="Arial" panose="020B0604020202020204" pitchFamily="34" charset="0"/>
              </a:rPr>
              <a:t>散步的</a:t>
            </a:r>
            <a:r>
              <a:rPr lang="zh-CN" altLang="en-US" sz="2400" b="1" dirty="0">
                <a:solidFill>
                  <a:srgbClr val="FF0000"/>
                </a:solidFill>
                <a:latin typeface="Arial" panose="020B0604020202020204" pitchFamily="34" charset="0"/>
              </a:rPr>
              <a:t>原因</a:t>
            </a:r>
            <a:r>
              <a:rPr lang="en-US" altLang="zh-CN" sz="2400" b="1" dirty="0">
                <a:latin typeface="Arial" panose="020B0604020202020204" pitchFamily="34" charset="0"/>
              </a:rPr>
              <a:t>:</a:t>
            </a:r>
            <a:r>
              <a:rPr lang="zh-CN" altLang="en-US" sz="2400" dirty="0">
                <a:latin typeface="Arial" panose="020B0604020202020204" pitchFamily="34" charset="0"/>
              </a:rPr>
              <a:t> </a:t>
            </a:r>
          </a:p>
        </p:txBody>
      </p:sp>
      <p:sp>
        <p:nvSpPr>
          <p:cNvPr id="16" name="矩形 6"/>
          <p:cNvSpPr/>
          <p:nvPr/>
        </p:nvSpPr>
        <p:spPr>
          <a:xfrm>
            <a:off x="2768600" y="3943350"/>
            <a:ext cx="4036695" cy="46037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r>
              <a:rPr lang="zh-CN" altLang="en-US" sz="2400" b="1" dirty="0">
                <a:solidFill>
                  <a:srgbClr val="000000"/>
                </a:solidFill>
                <a:latin typeface="Arial" panose="020B0604020202020204" pitchFamily="34" charset="0"/>
              </a:rPr>
              <a:t>母亲身体不好，应该多走走。</a:t>
            </a:r>
          </a:p>
        </p:txBody>
      </p:sp>
      <p:grpSp>
        <p:nvGrpSpPr>
          <p:cNvPr id="18" name="组合 9"/>
          <p:cNvGrpSpPr>
            <a:grpSpLocks/>
          </p:cNvGrpSpPr>
          <p:nvPr/>
        </p:nvGrpSpPr>
        <p:grpSpPr bwMode="auto">
          <a:xfrm>
            <a:off x="25017" y="-43974"/>
            <a:ext cx="2006600" cy="522288"/>
            <a:chOff x="70" y="-63"/>
            <a:chExt cx="3160" cy="824"/>
          </a:xfrm>
        </p:grpSpPr>
        <p:sp>
          <p:nvSpPr>
            <p:cNvPr id="19" name="文本框 6"/>
            <p:cNvSpPr txBox="1">
              <a:spLocks noChangeArrowheads="1"/>
            </p:cNvSpPr>
            <p:nvPr/>
          </p:nvSpPr>
          <p:spPr bwMode="auto">
            <a:xfrm>
              <a:off x="678" y="-63"/>
              <a:ext cx="2552" cy="8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kumimoji="1" lang="zh-CN" altLang="en-US" sz="2800">
                  <a:latin typeface="黑体" panose="02010609060101010101" pitchFamily="49" charset="-122"/>
                  <a:ea typeface="黑体" panose="02010609060101010101" pitchFamily="49" charset="-122"/>
                </a:rPr>
                <a:t>精读细研</a:t>
              </a:r>
            </a:p>
          </p:txBody>
        </p:sp>
        <p:cxnSp>
          <p:nvCxnSpPr>
            <p:cNvPr id="20" name="直线连接符 9"/>
            <p:cNvCxnSpPr/>
            <p:nvPr/>
          </p:nvCxnSpPr>
          <p:spPr>
            <a:xfrm>
              <a:off x="70" y="701"/>
              <a:ext cx="3160" cy="0"/>
            </a:xfrm>
            <a:prstGeom prst="line">
              <a:avLst/>
            </a:prstGeom>
            <a:ln>
              <a:solidFill>
                <a:srgbClr val="0FB746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菱形 20"/>
            <p:cNvSpPr/>
            <p:nvPr/>
          </p:nvSpPr>
          <p:spPr>
            <a:xfrm>
              <a:off x="125" y="147"/>
              <a:ext cx="553" cy="554"/>
            </a:xfrm>
            <a:prstGeom prst="diamond">
              <a:avLst/>
            </a:prstGeom>
            <a:solidFill>
              <a:srgbClr val="0FB746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kumimoji="1" lang="zh-CN" altLang="en-US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50029590"/>
      </p:ext>
    </p:extLst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8" grpId="0" animBg="1"/>
      <p:bldP spid="10" grpId="0" animBg="1"/>
      <p:bldP spid="13" grpId="0" animBg="1"/>
      <p:bldP spid="14" grpId="0"/>
      <p:bldP spid="15" grpId="0"/>
      <p:bldP spid="1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2"/>
          <p:cNvSpPr/>
          <p:nvPr/>
        </p:nvSpPr>
        <p:spPr>
          <a:xfrm>
            <a:off x="766445" y="1170623"/>
            <a:ext cx="1814830" cy="4603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zh-CN" altLang="en-US" sz="2400" b="1" dirty="0">
                <a:solidFill>
                  <a:srgbClr val="000000"/>
                </a:solidFill>
                <a:latin typeface="Arial" panose="020B0604020202020204" pitchFamily="34" charset="0"/>
              </a:rPr>
              <a:t>散步的</a:t>
            </a:r>
            <a:r>
              <a:rPr lang="zh-CN" altLang="en-US" sz="2400" b="1" dirty="0">
                <a:solidFill>
                  <a:srgbClr val="FF0000"/>
                </a:solidFill>
                <a:latin typeface="Arial" panose="020B0604020202020204" pitchFamily="34" charset="0"/>
              </a:rPr>
              <a:t>经过</a:t>
            </a:r>
            <a:r>
              <a:rPr lang="en-US" altLang="zh-CN" sz="2400" b="1" dirty="0">
                <a:solidFill>
                  <a:srgbClr val="000000"/>
                </a:solidFill>
                <a:latin typeface="Arial" panose="020B0604020202020204" pitchFamily="34" charset="0"/>
              </a:rPr>
              <a:t>:</a:t>
            </a:r>
          </a:p>
        </p:txBody>
      </p:sp>
      <p:sp>
        <p:nvSpPr>
          <p:cNvPr id="5" name="矩形 3"/>
          <p:cNvSpPr/>
          <p:nvPr/>
        </p:nvSpPr>
        <p:spPr>
          <a:xfrm>
            <a:off x="2580958" y="1077913"/>
            <a:ext cx="6102350" cy="64516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 dirty="0">
                <a:solidFill>
                  <a:srgbClr val="000000"/>
                </a:solidFill>
                <a:latin typeface="Arial" panose="020B0604020202020204" pitchFamily="34" charset="0"/>
              </a:rPr>
              <a:t>发生分歧，母亲要走大路，儿子要走小路。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57238" y="600710"/>
            <a:ext cx="1814498" cy="46037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r>
              <a:rPr lang="zh-CN" altLang="en-US" sz="2400" b="1" dirty="0">
                <a:latin typeface="Arial" panose="020B0604020202020204" pitchFamily="34" charset="0"/>
              </a:rPr>
              <a:t>第</a:t>
            </a:r>
            <a:r>
              <a:rPr lang="en-US" altLang="zh-CN" sz="2400" b="1" dirty="0" smtClean="0">
                <a:latin typeface="宋体" panose="02010600030101010101" pitchFamily="2" charset="-122"/>
              </a:rPr>
              <a:t>6</a:t>
            </a:r>
            <a:r>
              <a:rPr lang="zh-CN" altLang="en-US" sz="2400" b="1" dirty="0" smtClean="0">
                <a:latin typeface="Arial" panose="020B0604020202020204" pitchFamily="34" charset="0"/>
              </a:rPr>
              <a:t>段</a:t>
            </a:r>
            <a:endParaRPr lang="zh-CN" altLang="en-US" sz="2400" b="1" dirty="0">
              <a:latin typeface="Arial" panose="020B0604020202020204" pitchFamily="34" charset="0"/>
            </a:endParaRPr>
          </a:p>
        </p:txBody>
      </p:sp>
      <p:sp>
        <p:nvSpPr>
          <p:cNvPr id="7" name="圆角矩形标注 40"/>
          <p:cNvSpPr/>
          <p:nvPr/>
        </p:nvSpPr>
        <p:spPr>
          <a:xfrm>
            <a:off x="2786050" y="571486"/>
            <a:ext cx="862965" cy="431800"/>
          </a:xfrm>
          <a:prstGeom prst="wedgeRoundRectCallout">
            <a:avLst>
              <a:gd name="adj1" fmla="val 44468"/>
              <a:gd name="adj2" fmla="val -20676"/>
              <a:gd name="adj3" fmla="val 16667"/>
            </a:avLst>
          </a:prstGeom>
          <a:solidFill>
            <a:schemeClr val="accent2">
              <a:lumMod val="40000"/>
              <a:lumOff val="60000"/>
            </a:schemeClr>
          </a:solidFill>
          <a:ln w="12700" cap="flat" cmpd="sng">
            <a:solidFill>
              <a:schemeClr val="accent1">
                <a:shade val="50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r>
              <a:rPr lang="zh-CN" altLang="en-US" sz="2400" b="1" dirty="0">
                <a:latin typeface="Arial" panose="020B0604020202020204" pitchFamily="34" charset="0"/>
              </a:rPr>
              <a:t>详写</a:t>
            </a:r>
          </a:p>
        </p:txBody>
      </p:sp>
      <p:sp>
        <p:nvSpPr>
          <p:cNvPr id="8" name="矩形 41"/>
          <p:cNvSpPr/>
          <p:nvPr/>
        </p:nvSpPr>
        <p:spPr>
          <a:xfrm>
            <a:off x="594995" y="1500505"/>
            <a:ext cx="2113915" cy="82994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2400" dirty="0">
                <a:latin typeface="Arial" panose="020B0604020202020204" pitchFamily="34" charset="0"/>
              </a:rPr>
              <a:t>  </a:t>
            </a:r>
            <a:r>
              <a:rPr lang="zh-CN" altLang="en-US" sz="2400" b="1" dirty="0">
                <a:latin typeface="Arial" panose="020B0604020202020204" pitchFamily="34" charset="0"/>
              </a:rPr>
              <a:t>散步的</a:t>
            </a:r>
            <a:r>
              <a:rPr lang="zh-CN" altLang="en-US" sz="2400" b="1" dirty="0">
                <a:solidFill>
                  <a:srgbClr val="FF0000"/>
                </a:solidFill>
                <a:latin typeface="Arial" panose="020B0604020202020204" pitchFamily="34" charset="0"/>
              </a:rPr>
              <a:t>结果</a:t>
            </a:r>
            <a:r>
              <a:rPr lang="zh-CN" altLang="en-US" sz="2400" b="1" dirty="0">
                <a:latin typeface="Arial" panose="020B0604020202020204" pitchFamily="34" charset="0"/>
              </a:rPr>
              <a:t> </a:t>
            </a:r>
            <a:r>
              <a:rPr lang="en-US" altLang="zh-CN" sz="2400" b="1" dirty="0">
                <a:latin typeface="Arial" panose="020B0604020202020204" pitchFamily="34" charset="0"/>
              </a:rPr>
              <a:t>:</a:t>
            </a:r>
          </a:p>
        </p:txBody>
      </p:sp>
      <p:sp>
        <p:nvSpPr>
          <p:cNvPr id="9" name="矩形 42"/>
          <p:cNvSpPr/>
          <p:nvPr/>
        </p:nvSpPr>
        <p:spPr>
          <a:xfrm>
            <a:off x="2580958" y="1500188"/>
            <a:ext cx="4246245" cy="82994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2400" b="1" dirty="0">
                <a:solidFill>
                  <a:srgbClr val="000000"/>
                </a:solidFill>
                <a:latin typeface="Arial" panose="020B0604020202020204" pitchFamily="34" charset="0"/>
              </a:rPr>
              <a:t>互敬互让，我背母亲走小路。</a:t>
            </a:r>
            <a:r>
              <a:rPr lang="zh-CN" altLang="en-US" sz="2400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</a:p>
        </p:txBody>
      </p:sp>
      <p:sp>
        <p:nvSpPr>
          <p:cNvPr id="10" name="圆角矩形标注 44"/>
          <p:cNvSpPr/>
          <p:nvPr/>
        </p:nvSpPr>
        <p:spPr>
          <a:xfrm>
            <a:off x="3783330" y="2202180"/>
            <a:ext cx="1577340" cy="431800"/>
          </a:xfrm>
          <a:prstGeom prst="wedgeRoundRectCallout">
            <a:avLst>
              <a:gd name="adj1" fmla="val 44468"/>
              <a:gd name="adj2" fmla="val -20676"/>
              <a:gd name="adj3" fmla="val 16667"/>
            </a:avLst>
          </a:prstGeom>
          <a:solidFill>
            <a:schemeClr val="accent2">
              <a:lumMod val="40000"/>
              <a:lumOff val="60000"/>
            </a:schemeClr>
          </a:solidFill>
          <a:ln w="12700" cap="flat" cmpd="sng">
            <a:solidFill>
              <a:schemeClr val="accent1">
                <a:shade val="50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r>
              <a:rPr lang="zh-CN" altLang="en-US" sz="2400" b="1" dirty="0">
                <a:latin typeface="Arial" panose="020B0604020202020204" pitchFamily="34" charset="0"/>
              </a:rPr>
              <a:t>主题思想</a:t>
            </a:r>
          </a:p>
        </p:txBody>
      </p:sp>
      <p:sp>
        <p:nvSpPr>
          <p:cNvPr id="11" name="矩形 46"/>
          <p:cNvSpPr/>
          <p:nvPr/>
        </p:nvSpPr>
        <p:spPr>
          <a:xfrm>
            <a:off x="595630" y="2931790"/>
            <a:ext cx="7960995" cy="1198880"/>
          </a:xfrm>
          <a:prstGeom prst="rect">
            <a:avLst/>
          </a:prstGeom>
          <a:noFill/>
          <a:ln w="12700" cap="flat" cmpd="sng">
            <a:solidFill>
              <a:schemeClr val="accent1">
                <a:shade val="50000"/>
              </a:schemeClr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 dirty="0">
                <a:latin typeface="Arial" panose="020B0604020202020204" pitchFamily="34" charset="0"/>
              </a:rPr>
              <a:t>       表现了一家人之间的互敬互爱、和睦相处的深厚感情，体现了中华民族尊老爱幼的传统美德。</a:t>
            </a:r>
          </a:p>
        </p:txBody>
      </p:sp>
      <p:sp>
        <p:nvSpPr>
          <p:cNvPr id="12" name="下箭头 1"/>
          <p:cNvSpPr/>
          <p:nvPr/>
        </p:nvSpPr>
        <p:spPr>
          <a:xfrm>
            <a:off x="4488815" y="2633980"/>
            <a:ext cx="167005" cy="371475"/>
          </a:xfrm>
          <a:prstGeom prst="downArrow">
            <a:avLst>
              <a:gd name="adj1" fmla="val 50000"/>
              <a:gd name="adj2" fmla="val 50264"/>
            </a:avLst>
          </a:prstGeom>
          <a:solidFill>
            <a:schemeClr val="accent3">
              <a:lumMod val="75000"/>
            </a:schemeClr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 sz="1800" dirty="0">
              <a:latin typeface="Arial" panose="020B0604020202020204" pitchFamily="34" charset="0"/>
            </a:endParaRPr>
          </a:p>
        </p:txBody>
      </p:sp>
      <p:grpSp>
        <p:nvGrpSpPr>
          <p:cNvPr id="13" name="组合 9"/>
          <p:cNvGrpSpPr>
            <a:grpSpLocks/>
          </p:cNvGrpSpPr>
          <p:nvPr/>
        </p:nvGrpSpPr>
        <p:grpSpPr bwMode="auto">
          <a:xfrm>
            <a:off x="25017" y="-43974"/>
            <a:ext cx="2006600" cy="522288"/>
            <a:chOff x="70" y="-63"/>
            <a:chExt cx="3160" cy="824"/>
          </a:xfrm>
        </p:grpSpPr>
        <p:sp>
          <p:nvSpPr>
            <p:cNvPr id="14" name="文本框 6"/>
            <p:cNvSpPr txBox="1">
              <a:spLocks noChangeArrowheads="1"/>
            </p:cNvSpPr>
            <p:nvPr/>
          </p:nvSpPr>
          <p:spPr bwMode="auto">
            <a:xfrm>
              <a:off x="678" y="-63"/>
              <a:ext cx="2552" cy="8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kumimoji="1" lang="zh-CN" altLang="en-US" sz="2800">
                  <a:latin typeface="黑体" panose="02010609060101010101" pitchFamily="49" charset="-122"/>
                  <a:ea typeface="黑体" panose="02010609060101010101" pitchFamily="49" charset="-122"/>
                </a:rPr>
                <a:t>精读细研</a:t>
              </a:r>
            </a:p>
          </p:txBody>
        </p:sp>
        <p:cxnSp>
          <p:nvCxnSpPr>
            <p:cNvPr id="15" name="直线连接符 9"/>
            <p:cNvCxnSpPr/>
            <p:nvPr/>
          </p:nvCxnSpPr>
          <p:spPr>
            <a:xfrm>
              <a:off x="70" y="701"/>
              <a:ext cx="3160" cy="0"/>
            </a:xfrm>
            <a:prstGeom prst="line">
              <a:avLst/>
            </a:prstGeom>
            <a:ln>
              <a:solidFill>
                <a:srgbClr val="0FB746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菱形 15"/>
            <p:cNvSpPr/>
            <p:nvPr/>
          </p:nvSpPr>
          <p:spPr>
            <a:xfrm>
              <a:off x="125" y="147"/>
              <a:ext cx="553" cy="554"/>
            </a:xfrm>
            <a:prstGeom prst="diamond">
              <a:avLst/>
            </a:prstGeom>
            <a:solidFill>
              <a:srgbClr val="0FB746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kumimoji="1" lang="zh-CN" altLang="en-US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15849523"/>
      </p:ext>
    </p:extLst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 animBg="1"/>
      <p:bldP spid="8" grpId="0"/>
      <p:bldP spid="9" grpId="0"/>
      <p:bldP spid="10" grpId="0" animBg="1"/>
      <p:bldP spid="11" grpId="0" animBg="1"/>
      <p:bldP spid="1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204059" y="405448"/>
            <a:ext cx="1778000" cy="642620"/>
            <a:chOff x="630" y="318"/>
            <a:chExt cx="2800" cy="1012"/>
          </a:xfrm>
        </p:grpSpPr>
        <p:sp>
          <p:nvSpPr>
            <p:cNvPr id="9" name="圆角矩形 8"/>
            <p:cNvSpPr/>
            <p:nvPr/>
          </p:nvSpPr>
          <p:spPr>
            <a:xfrm rot="555800">
              <a:off x="2545" y="494"/>
              <a:ext cx="715" cy="660"/>
            </a:xfrm>
            <a:prstGeom prst="round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0" name="圆角矩形 9"/>
            <p:cNvSpPr/>
            <p:nvPr/>
          </p:nvSpPr>
          <p:spPr>
            <a:xfrm rot="20470821">
              <a:off x="1975" y="500"/>
              <a:ext cx="715" cy="663"/>
            </a:xfrm>
            <a:prstGeom prst="roundRect">
              <a:avLst/>
            </a:prstGeom>
            <a:solidFill>
              <a:schemeClr val="accent3">
                <a:lumMod val="50000"/>
              </a:schemeClr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1" name="圆角矩形 10"/>
            <p:cNvSpPr/>
            <p:nvPr/>
          </p:nvSpPr>
          <p:spPr>
            <a:xfrm rot="319204">
              <a:off x="1315" y="504"/>
              <a:ext cx="712" cy="663"/>
            </a:xfrm>
            <a:prstGeom prst="round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2" name="圆角矩形 11"/>
            <p:cNvSpPr/>
            <p:nvPr/>
          </p:nvSpPr>
          <p:spPr>
            <a:xfrm rot="21148334">
              <a:off x="670" y="514"/>
              <a:ext cx="712" cy="664"/>
            </a:xfrm>
            <a:prstGeom prst="round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1994" name="矩形 1"/>
            <p:cNvSpPr/>
            <p:nvPr/>
          </p:nvSpPr>
          <p:spPr>
            <a:xfrm>
              <a:off x="630" y="318"/>
              <a:ext cx="2801" cy="1012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>
              <a:spAutoFit/>
            </a:bodyPr>
            <a:lstStyle/>
            <a:p>
              <a:pPr algn="dist" eaLnBrk="0" hangingPunct="0">
                <a:lnSpc>
                  <a:spcPts val="4300"/>
                </a:lnSpc>
              </a:pPr>
              <a:r>
                <a:rPr lang="zh-CN" altLang="en-US" sz="2800" b="1" dirty="0">
                  <a:solidFill>
                    <a:schemeClr val="bg1"/>
                  </a:solidFill>
                  <a:latin typeface="楷体" pitchFamily="49" charset="-122"/>
                  <a:ea typeface="楷体" pitchFamily="49" charset="-122"/>
                </a:rPr>
                <a:t>写作指导</a:t>
              </a:r>
            </a:p>
          </p:txBody>
        </p:sp>
      </p:grpSp>
      <p:sp>
        <p:nvSpPr>
          <p:cNvPr id="7171" name="矩形 14"/>
          <p:cNvSpPr/>
          <p:nvPr/>
        </p:nvSpPr>
        <p:spPr>
          <a:xfrm>
            <a:off x="259904" y="959247"/>
            <a:ext cx="4456112" cy="460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zh-CN" altLang="en-US" sz="2400" b="1" dirty="0">
                <a:solidFill>
                  <a:srgbClr val="FF0000"/>
                </a:solidFill>
                <a:latin typeface="Arial" panose="020B0604020202020204" pitchFamily="34" charset="0"/>
              </a:rPr>
              <a:t>一、</a:t>
            </a:r>
            <a:r>
              <a:rPr lang="zh-CN" altLang="zh-CN" sz="2400" b="1" dirty="0">
                <a:solidFill>
                  <a:srgbClr val="FF0000"/>
                </a:solidFill>
                <a:latin typeface="Arial" panose="020B0604020202020204" pitchFamily="34" charset="0"/>
              </a:rPr>
              <a:t>明确记叙六要素。</a:t>
            </a:r>
          </a:p>
        </p:txBody>
      </p:sp>
      <p:sp>
        <p:nvSpPr>
          <p:cNvPr id="24" name="矩形 23"/>
          <p:cNvSpPr/>
          <p:nvPr/>
        </p:nvSpPr>
        <p:spPr>
          <a:xfrm>
            <a:off x="289560" y="1420083"/>
            <a:ext cx="8458200" cy="11988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kumimoji="0" lang="zh-CN" altLang="zh-CN" sz="24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</a:rPr>
              <a:t>要交代清楚</a:t>
            </a:r>
            <a:r>
              <a:rPr kumimoji="0" lang="zh-CN" altLang="zh-CN" sz="2400" b="1" i="0" u="none" strike="noStrike" kern="120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</a:rPr>
              <a:t>时间、地点、人物，</a:t>
            </a:r>
            <a:r>
              <a:rPr kumimoji="0" lang="zh-CN" altLang="zh-CN" sz="24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</a:rPr>
              <a:t>以及</a:t>
            </a:r>
            <a:r>
              <a:rPr kumimoji="0" lang="zh-CN" altLang="zh-CN" sz="2400" b="1" i="0" u="none" strike="noStrike" kern="120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</a:rPr>
              <a:t>事情的起因、经过和结果</a:t>
            </a:r>
            <a:r>
              <a:rPr kumimoji="0" lang="zh-CN" altLang="zh-CN" sz="24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</a:rPr>
              <a:t>，即</a:t>
            </a: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</a:rPr>
              <a:t>“</a:t>
            </a:r>
            <a:r>
              <a:rPr kumimoji="0" lang="zh-CN" altLang="zh-CN" sz="24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</a:rPr>
              <a:t>记叙的六要素</a:t>
            </a: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</a:rPr>
              <a:t>”</a:t>
            </a: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</a:p>
        </p:txBody>
      </p:sp>
      <p:sp>
        <p:nvSpPr>
          <p:cNvPr id="5131" name="圆角矩形标注 18"/>
          <p:cNvSpPr/>
          <p:nvPr/>
        </p:nvSpPr>
        <p:spPr>
          <a:xfrm>
            <a:off x="8028384" y="2169897"/>
            <a:ext cx="979805" cy="451485"/>
          </a:xfrm>
          <a:prstGeom prst="wedgeRoundRectCallout">
            <a:avLst>
              <a:gd name="adj1" fmla="val -44556"/>
              <a:gd name="adj2" fmla="val -120323"/>
              <a:gd name="adj3" fmla="val 16667"/>
            </a:avLst>
          </a:prstGeom>
          <a:solidFill>
            <a:schemeClr val="bg1"/>
          </a:solidFill>
          <a:ln w="22225" cap="flat" cmpd="sng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r>
              <a:rPr lang="zh-CN" altLang="en-US" sz="2400" b="1" dirty="0">
                <a:solidFill>
                  <a:srgbClr val="FF0000"/>
                </a:solidFill>
                <a:latin typeface="Arial" panose="020B0604020202020204" pitchFamily="34" charset="0"/>
              </a:rPr>
              <a:t>详写</a:t>
            </a:r>
          </a:p>
        </p:txBody>
      </p:sp>
      <p:sp>
        <p:nvSpPr>
          <p:cNvPr id="2" name="圆角矩形标注 18"/>
          <p:cNvSpPr/>
          <p:nvPr/>
        </p:nvSpPr>
        <p:spPr>
          <a:xfrm>
            <a:off x="6084168" y="2272253"/>
            <a:ext cx="979805" cy="451485"/>
          </a:xfrm>
          <a:prstGeom prst="wedgeRoundRectCallout">
            <a:avLst>
              <a:gd name="adj1" fmla="val 58684"/>
              <a:gd name="adj2" fmla="val -136075"/>
              <a:gd name="adj3" fmla="val 16667"/>
            </a:avLst>
          </a:prstGeom>
          <a:solidFill>
            <a:schemeClr val="bg1"/>
          </a:solidFill>
          <a:ln w="22225" cap="flat" cmpd="sng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r>
              <a:rPr lang="zh-CN" altLang="en-US" sz="2400" b="1" dirty="0">
                <a:solidFill>
                  <a:srgbClr val="FF0000"/>
                </a:solidFill>
                <a:latin typeface="Arial" panose="020B0604020202020204" pitchFamily="34" charset="0"/>
              </a:rPr>
              <a:t>略写</a:t>
            </a:r>
          </a:p>
        </p:txBody>
      </p:sp>
      <p:sp>
        <p:nvSpPr>
          <p:cNvPr id="3" name="圆角矩形标注 18"/>
          <p:cNvSpPr/>
          <p:nvPr/>
        </p:nvSpPr>
        <p:spPr>
          <a:xfrm>
            <a:off x="667291" y="2886298"/>
            <a:ext cx="979805" cy="451485"/>
          </a:xfrm>
          <a:prstGeom prst="wedgeRoundRectCallout">
            <a:avLst>
              <a:gd name="adj1" fmla="val -47018"/>
              <a:gd name="adj2" fmla="val -138748"/>
              <a:gd name="adj3" fmla="val 16667"/>
            </a:avLst>
          </a:prstGeom>
          <a:solidFill>
            <a:schemeClr val="bg1"/>
          </a:solidFill>
          <a:ln w="22225" cap="flat" cmpd="sng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r>
              <a:rPr lang="zh-CN" altLang="en-US" sz="2400" b="1" dirty="0">
                <a:solidFill>
                  <a:srgbClr val="FF0000"/>
                </a:solidFill>
                <a:latin typeface="Arial" panose="020B0604020202020204" pitchFamily="34" charset="0"/>
              </a:rPr>
              <a:t>略写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107504" y="3363838"/>
            <a:ext cx="8347710" cy="119888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2400" b="1" dirty="0">
                <a:solidFill>
                  <a:srgbClr val="0000CC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能够表现文章主旨的材料要浓墨重彩地写，而与文章主旨关系不大的材料就要略写或不写，这样才显得中心突出。</a:t>
            </a:r>
          </a:p>
        </p:txBody>
      </p:sp>
      <p:grpSp>
        <p:nvGrpSpPr>
          <p:cNvPr id="18" name="组合 9"/>
          <p:cNvGrpSpPr>
            <a:grpSpLocks/>
          </p:cNvGrpSpPr>
          <p:nvPr/>
        </p:nvGrpSpPr>
        <p:grpSpPr bwMode="auto">
          <a:xfrm>
            <a:off x="25017" y="-43974"/>
            <a:ext cx="2006600" cy="522288"/>
            <a:chOff x="70" y="-63"/>
            <a:chExt cx="3160" cy="824"/>
          </a:xfrm>
        </p:grpSpPr>
        <p:sp>
          <p:nvSpPr>
            <p:cNvPr id="19" name="文本框 6"/>
            <p:cNvSpPr txBox="1">
              <a:spLocks noChangeArrowheads="1"/>
            </p:cNvSpPr>
            <p:nvPr/>
          </p:nvSpPr>
          <p:spPr bwMode="auto">
            <a:xfrm>
              <a:off x="678" y="-63"/>
              <a:ext cx="2552" cy="8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kumimoji="1" lang="zh-CN" altLang="en-US" sz="2800">
                  <a:latin typeface="黑体" panose="02010609060101010101" pitchFamily="49" charset="-122"/>
                  <a:ea typeface="黑体" panose="02010609060101010101" pitchFamily="49" charset="-122"/>
                </a:rPr>
                <a:t>精读细研</a:t>
              </a:r>
            </a:p>
          </p:txBody>
        </p:sp>
        <p:cxnSp>
          <p:nvCxnSpPr>
            <p:cNvPr id="20" name="直线连接符 9"/>
            <p:cNvCxnSpPr/>
            <p:nvPr/>
          </p:nvCxnSpPr>
          <p:spPr>
            <a:xfrm>
              <a:off x="70" y="701"/>
              <a:ext cx="3160" cy="0"/>
            </a:xfrm>
            <a:prstGeom prst="line">
              <a:avLst/>
            </a:prstGeom>
            <a:ln>
              <a:solidFill>
                <a:srgbClr val="0FB746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菱形 20"/>
            <p:cNvSpPr/>
            <p:nvPr/>
          </p:nvSpPr>
          <p:spPr>
            <a:xfrm>
              <a:off x="125" y="147"/>
              <a:ext cx="553" cy="554"/>
            </a:xfrm>
            <a:prstGeom prst="diamond">
              <a:avLst/>
            </a:prstGeom>
            <a:solidFill>
              <a:srgbClr val="0FB746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kumimoji="1" lang="zh-CN" altLang="en-US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5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5131" grpId="0" animBg="1"/>
      <p:bldP spid="2" grpId="0" animBg="1"/>
      <p:bldP spid="3" grpId="0" animBg="1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文本框 1"/>
          <p:cNvSpPr txBox="1"/>
          <p:nvPr/>
        </p:nvSpPr>
        <p:spPr>
          <a:xfrm>
            <a:off x="117475" y="50800"/>
            <a:ext cx="1801813" cy="369888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eaLnBrk="0" hangingPunct="0"/>
            <a:r>
              <a:rPr lang="zh-CN" altLang="en-US" dirty="0">
                <a:solidFill>
                  <a:schemeClr val="bg1"/>
                </a:solidFill>
                <a:latin typeface="FZXingKai-S04"/>
                <a:ea typeface="FZXingKai-S04"/>
              </a:rPr>
              <a:t>九年级语文上册</a:t>
            </a:r>
          </a:p>
        </p:txBody>
      </p:sp>
      <p:pic>
        <p:nvPicPr>
          <p:cNvPr id="43011" name="图片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027988" y="123825"/>
            <a:ext cx="915987" cy="36036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7171" name="矩形 14"/>
          <p:cNvSpPr/>
          <p:nvPr/>
        </p:nvSpPr>
        <p:spPr>
          <a:xfrm>
            <a:off x="323528" y="571486"/>
            <a:ext cx="4456112" cy="460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zh-CN" altLang="en-US" sz="2400" b="1" dirty="0">
                <a:solidFill>
                  <a:srgbClr val="FF0000"/>
                </a:solidFill>
                <a:latin typeface="Arial" panose="020B0604020202020204" pitchFamily="34" charset="0"/>
              </a:rPr>
              <a:t>二、</a:t>
            </a:r>
            <a:r>
              <a:rPr lang="zh-CN" altLang="zh-CN" sz="2400" b="1" dirty="0">
                <a:solidFill>
                  <a:srgbClr val="FF0000"/>
                </a:solidFill>
                <a:latin typeface="Arial" panose="020B0604020202020204" pitchFamily="34" charset="0"/>
              </a:rPr>
              <a:t>精心选材。</a:t>
            </a:r>
          </a:p>
        </p:txBody>
      </p:sp>
      <p:sp>
        <p:nvSpPr>
          <p:cNvPr id="24" name="矩形 23"/>
          <p:cNvSpPr/>
          <p:nvPr/>
        </p:nvSpPr>
        <p:spPr>
          <a:xfrm>
            <a:off x="785786" y="1071552"/>
            <a:ext cx="7618976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    </a:t>
            </a:r>
            <a:r>
              <a:rPr kumimoji="0" sz="24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选取身边发生的事件，再加以精心挑选。如</a:t>
            </a:r>
            <a:r>
              <a:rPr kumimoji="0" sz="2400" b="1" i="0" u="sng" strike="noStrike" kern="120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校园新事、社会新风尚、家庭新故事</a:t>
            </a:r>
            <a:r>
              <a:rPr kumimoji="0" sz="24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，都是“滚滚材源”。</a:t>
            </a:r>
            <a:r>
              <a:rPr kumimoji="0" sz="24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无论写什么事</a:t>
            </a:r>
            <a:r>
              <a:rPr kumimoji="0" lang="zh-CN" altLang="en-US" sz="24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件</a:t>
            </a:r>
            <a:r>
              <a:rPr kumimoji="0" sz="24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，一定是你所</a:t>
            </a:r>
            <a:r>
              <a:rPr kumimoji="0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熟悉的</a:t>
            </a:r>
            <a:r>
              <a:rPr kumimoji="0" sz="24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，给你</a:t>
            </a:r>
            <a:r>
              <a:rPr kumimoji="0" sz="2400" b="1" i="0" u="none" strike="noStrike" kern="120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留下深刻印象的，</a:t>
            </a:r>
            <a:r>
              <a:rPr kumimoji="0" sz="24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只有这样，才能写得生动、具体</a:t>
            </a:r>
            <a:r>
              <a:rPr kumimoji="0" lang="zh-CN" sz="24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，才能</a:t>
            </a:r>
            <a:r>
              <a:rPr kumimoji="0" lang="zh-CN" sz="2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表达出真情实感</a:t>
            </a:r>
            <a:r>
              <a:rPr kumimoji="0" lang="zh-CN" sz="24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，打动别人。</a:t>
            </a:r>
          </a:p>
        </p:txBody>
      </p:sp>
      <p:grpSp>
        <p:nvGrpSpPr>
          <p:cNvPr id="7" name="组合 9"/>
          <p:cNvGrpSpPr>
            <a:grpSpLocks/>
          </p:cNvGrpSpPr>
          <p:nvPr/>
        </p:nvGrpSpPr>
        <p:grpSpPr bwMode="auto">
          <a:xfrm>
            <a:off x="25017" y="-43974"/>
            <a:ext cx="2006600" cy="522288"/>
            <a:chOff x="70" y="-63"/>
            <a:chExt cx="3160" cy="824"/>
          </a:xfrm>
        </p:grpSpPr>
        <p:sp>
          <p:nvSpPr>
            <p:cNvPr id="8" name="文本框 6"/>
            <p:cNvSpPr txBox="1">
              <a:spLocks noChangeArrowheads="1"/>
            </p:cNvSpPr>
            <p:nvPr/>
          </p:nvSpPr>
          <p:spPr bwMode="auto">
            <a:xfrm>
              <a:off x="678" y="-63"/>
              <a:ext cx="2552" cy="8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kumimoji="1" lang="zh-CN" altLang="en-US" sz="2800">
                  <a:latin typeface="黑体" panose="02010609060101010101" pitchFamily="49" charset="-122"/>
                  <a:ea typeface="黑体" panose="02010609060101010101" pitchFamily="49" charset="-122"/>
                </a:rPr>
                <a:t>精读细研</a:t>
              </a:r>
            </a:p>
          </p:txBody>
        </p:sp>
        <p:cxnSp>
          <p:nvCxnSpPr>
            <p:cNvPr id="9" name="直线连接符 9"/>
            <p:cNvCxnSpPr/>
            <p:nvPr/>
          </p:nvCxnSpPr>
          <p:spPr>
            <a:xfrm>
              <a:off x="70" y="701"/>
              <a:ext cx="3160" cy="0"/>
            </a:xfrm>
            <a:prstGeom prst="line">
              <a:avLst/>
            </a:prstGeom>
            <a:ln>
              <a:solidFill>
                <a:srgbClr val="0FB746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菱形 9"/>
            <p:cNvSpPr/>
            <p:nvPr/>
          </p:nvSpPr>
          <p:spPr>
            <a:xfrm>
              <a:off x="125" y="147"/>
              <a:ext cx="553" cy="554"/>
            </a:xfrm>
            <a:prstGeom prst="diamond">
              <a:avLst/>
            </a:prstGeom>
            <a:solidFill>
              <a:srgbClr val="0FB746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kumimoji="1" lang="zh-CN" altLang="en-US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445135" y="586740"/>
            <a:ext cx="8193405" cy="39693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叙事更高的要求是在记事过程中传达情感，以情动人，引人思考。如何才能写得有感情呢？关键是要写自己亲身经历的，感同身受的</a:t>
            </a: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事情。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说真话，抒真情。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说真话就是说实在话，合乎现实的话，合乎情理事理的话。抒真情就是选取鲜活、真实的事情，大胆吐露真情，力求事真、情真、理真，才能引起读者的共鸣。</a:t>
            </a:r>
          </a:p>
          <a:p>
            <a:pPr>
              <a:lnSpc>
                <a:spcPct val="150000"/>
              </a:lnSpc>
            </a:pP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　　怎样做到说真话，抒真情？请</a:t>
            </a: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看下面的两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个片段。</a:t>
            </a:r>
          </a:p>
        </p:txBody>
      </p:sp>
      <p:grpSp>
        <p:nvGrpSpPr>
          <p:cNvPr id="4" name="组合 9"/>
          <p:cNvGrpSpPr>
            <a:grpSpLocks/>
          </p:cNvGrpSpPr>
          <p:nvPr/>
        </p:nvGrpSpPr>
        <p:grpSpPr bwMode="auto">
          <a:xfrm>
            <a:off x="25017" y="-43974"/>
            <a:ext cx="2006600" cy="522288"/>
            <a:chOff x="70" y="-63"/>
            <a:chExt cx="3160" cy="824"/>
          </a:xfrm>
        </p:grpSpPr>
        <p:sp>
          <p:nvSpPr>
            <p:cNvPr id="5" name="文本框 6"/>
            <p:cNvSpPr txBox="1">
              <a:spLocks noChangeArrowheads="1"/>
            </p:cNvSpPr>
            <p:nvPr/>
          </p:nvSpPr>
          <p:spPr bwMode="auto">
            <a:xfrm>
              <a:off x="678" y="-63"/>
              <a:ext cx="2552" cy="8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kumimoji="1" lang="zh-CN" altLang="en-US" sz="2800">
                  <a:latin typeface="黑体" panose="02010609060101010101" pitchFamily="49" charset="-122"/>
                  <a:ea typeface="黑体" panose="02010609060101010101" pitchFamily="49" charset="-122"/>
                </a:rPr>
                <a:t>精读细研</a:t>
              </a:r>
            </a:p>
          </p:txBody>
        </p:sp>
        <p:cxnSp>
          <p:nvCxnSpPr>
            <p:cNvPr id="6" name="直线连接符 9"/>
            <p:cNvCxnSpPr/>
            <p:nvPr/>
          </p:nvCxnSpPr>
          <p:spPr>
            <a:xfrm>
              <a:off x="70" y="701"/>
              <a:ext cx="3160" cy="0"/>
            </a:xfrm>
            <a:prstGeom prst="line">
              <a:avLst/>
            </a:prstGeom>
            <a:ln>
              <a:solidFill>
                <a:srgbClr val="0FB746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菱形 6"/>
            <p:cNvSpPr/>
            <p:nvPr/>
          </p:nvSpPr>
          <p:spPr>
            <a:xfrm>
              <a:off x="125" y="147"/>
              <a:ext cx="553" cy="554"/>
            </a:xfrm>
            <a:prstGeom prst="diamond">
              <a:avLst/>
            </a:prstGeom>
            <a:solidFill>
              <a:srgbClr val="0FB746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kumimoji="1" lang="zh-CN" altLang="en-US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9"/>
          <p:cNvGrpSpPr>
            <a:grpSpLocks/>
          </p:cNvGrpSpPr>
          <p:nvPr/>
        </p:nvGrpSpPr>
        <p:grpSpPr bwMode="auto">
          <a:xfrm>
            <a:off x="25017" y="-43974"/>
            <a:ext cx="2006600" cy="522288"/>
            <a:chOff x="70" y="-63"/>
            <a:chExt cx="3160" cy="824"/>
          </a:xfrm>
        </p:grpSpPr>
        <p:sp>
          <p:nvSpPr>
            <p:cNvPr id="3" name="文本框 6"/>
            <p:cNvSpPr txBox="1">
              <a:spLocks noChangeArrowheads="1"/>
            </p:cNvSpPr>
            <p:nvPr/>
          </p:nvSpPr>
          <p:spPr bwMode="auto">
            <a:xfrm>
              <a:off x="678" y="-63"/>
              <a:ext cx="2552" cy="8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kumimoji="1" lang="zh-CN" altLang="en-US" sz="2800">
                  <a:latin typeface="黑体" panose="02010609060101010101" pitchFamily="49" charset="-122"/>
                  <a:ea typeface="黑体" panose="02010609060101010101" pitchFamily="49" charset="-122"/>
                </a:rPr>
                <a:t>精读细研</a:t>
              </a:r>
            </a:p>
          </p:txBody>
        </p:sp>
        <p:cxnSp>
          <p:nvCxnSpPr>
            <p:cNvPr id="4" name="直线连接符 9"/>
            <p:cNvCxnSpPr/>
            <p:nvPr/>
          </p:nvCxnSpPr>
          <p:spPr>
            <a:xfrm>
              <a:off x="70" y="701"/>
              <a:ext cx="3160" cy="0"/>
            </a:xfrm>
            <a:prstGeom prst="line">
              <a:avLst/>
            </a:prstGeom>
            <a:ln>
              <a:solidFill>
                <a:srgbClr val="0FB746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" name="菱形 4"/>
            <p:cNvSpPr/>
            <p:nvPr/>
          </p:nvSpPr>
          <p:spPr>
            <a:xfrm>
              <a:off x="125" y="147"/>
              <a:ext cx="553" cy="554"/>
            </a:xfrm>
            <a:prstGeom prst="diamond">
              <a:avLst/>
            </a:prstGeom>
            <a:solidFill>
              <a:srgbClr val="0FB746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kumimoji="1" lang="zh-CN" altLang="en-US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323528" y="577769"/>
            <a:ext cx="8352928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5000"/>
              </a:lnSpc>
            </a:pP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（一）</a:t>
            </a:r>
            <a:endParaRPr lang="en-US" altLang="zh-CN" sz="2400" b="1" dirty="0" smtClean="0">
              <a:latin typeface="楷体" pitchFamily="49" charset="-122"/>
              <a:ea typeface="楷体" pitchFamily="49" charset="-122"/>
            </a:endParaRPr>
          </a:p>
          <a:p>
            <a:pPr>
              <a:lnSpc>
                <a:spcPct val="125000"/>
              </a:lnSpc>
            </a:pP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    那是去年岁末的一个清晨，我刚刚起床，突然门铃响了。我打开门一看，是母亲。只见她一手扶着门楣，一手提着一个红色暖瓶站在门口，原来母亲给我送骨头汤来了。母亲将骨头汤分成三个小碗，端到餐桌上。我轻轻喝了一口还冒着热气的骨头汤，心里很感动。再看丈夫，显然也被母亲的举止感动了，一改往日的幽默，只一言不发地埋头喝汤。只有少不懂事的儿子直嚷着汤好喝，还缠着让姥姥也喝一口。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103551888"/>
      </p:ext>
    </p:extLst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《七彩课堂》课件模板（新）">
  <a:themeElements>
    <a:clrScheme name="自定义 15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2B3C5"/>
      </a:accent1>
      <a:accent2>
        <a:srgbClr val="F07474"/>
      </a:accent2>
      <a:accent3>
        <a:srgbClr val="FFBF53"/>
      </a:accent3>
      <a:accent4>
        <a:srgbClr val="673B77"/>
      </a:accent4>
      <a:accent5>
        <a:srgbClr val="00B9FA"/>
      </a:accent5>
      <a:accent6>
        <a:srgbClr val="BECE37"/>
      </a:accent6>
      <a:hlink>
        <a:srgbClr val="B381D9"/>
      </a:hlink>
      <a:folHlink>
        <a:srgbClr val="800080"/>
      </a:folHlink>
    </a:clrScheme>
    <a:fontScheme name="自定义 3">
      <a:majorFont>
        <a:latin typeface="Impact"/>
        <a:ea typeface="微软雅黑"/>
        <a:cs typeface=""/>
      </a:majorFont>
      <a:minorFont>
        <a:latin typeface="Times New Roman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pFill/>
        <a:ln>
          <a:noFill/>
        </a:ln>
        <a:effectLst>
          <a:outerShdw blurRad="444500" dist="254000" dir="8100000" algn="tr" rotWithShape="0">
            <a:prstClr val="black">
              <a:alpha val="50000"/>
            </a:prstClr>
          </a:outerShdw>
        </a:effectLst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768</TotalTime>
  <Words>3093</Words>
  <Application>Microsoft Office PowerPoint</Application>
  <PresentationFormat>全屏显示(16:9)</PresentationFormat>
  <Paragraphs>172</Paragraphs>
  <Slides>34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34</vt:i4>
      </vt:variant>
    </vt:vector>
  </HeadingPairs>
  <TitlesOfParts>
    <vt:vector size="45" baseType="lpstr">
      <vt:lpstr>Arial</vt:lpstr>
      <vt:lpstr>宋体</vt:lpstr>
      <vt:lpstr>Calibri</vt:lpstr>
      <vt:lpstr>楷体</vt:lpstr>
      <vt:lpstr>黑体</vt:lpstr>
      <vt:lpstr>Impact</vt:lpstr>
      <vt:lpstr>Times New Roman</vt:lpstr>
      <vt:lpstr>楷体_GB2312</vt:lpstr>
      <vt:lpstr>微软雅黑</vt:lpstr>
      <vt:lpstr>FZXingKai-S04</vt:lpstr>
      <vt:lpstr>《七彩课堂》课件模板（新）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寄语：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USER</dc:creator>
  <cp:lastModifiedBy>Administrator</cp:lastModifiedBy>
  <cp:revision>519</cp:revision>
  <cp:lastPrinted>2019-04-22T10:44:26Z</cp:lastPrinted>
  <dcterms:created xsi:type="dcterms:W3CDTF">2018-11-06T06:39:21Z</dcterms:created>
  <dcterms:modified xsi:type="dcterms:W3CDTF">2024-08-19T03:35:04Z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2052-11.1.0.8500</vt:lpwstr>
  </property>
</Properties>
</file>